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7" r:id="rId7"/>
    <p:sldId id="265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900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全国 2010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全国 2010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49032"/>
        <c:axId val="165345896"/>
      </c:barChart>
      <c:catAx>
        <c:axId val="1653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defRPr>
            </a:pPr>
            <a:endParaRPr lang="ja-JP"/>
          </a:p>
        </c:txPr>
        <c:crossAx val="165345896"/>
        <c:crosses val="autoZero"/>
        <c:auto val="1"/>
        <c:lblAlgn val="ctr"/>
        <c:lblOffset val="100"/>
        <c:noMultiLvlLbl val="0"/>
      </c:catAx>
      <c:valAx>
        <c:axId val="16534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534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単身世帯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全国 2014</c:v>
                </c:pt>
                <c:pt idx="1">
                  <c:v>福岡市 2015</c:v>
                </c:pt>
                <c:pt idx="2">
                  <c:v>東区 2015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25.3</c:v>
                </c:pt>
                <c:pt idx="1">
                  <c:v>37.800000000000011</c:v>
                </c:pt>
                <c:pt idx="2">
                  <c:v>33.5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夫婦のみ世帯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全国 2014</c:v>
                </c:pt>
                <c:pt idx="1">
                  <c:v>福岡市 2015</c:v>
                </c:pt>
                <c:pt idx="2">
                  <c:v>東区 2015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30.7</c:v>
                </c:pt>
                <c:pt idx="1">
                  <c:v>26.6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全国 2014</c:v>
                </c:pt>
                <c:pt idx="1">
                  <c:v>福岡市 2015</c:v>
                </c:pt>
                <c:pt idx="2">
                  <c:v>東区 2015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44</c:v>
                </c:pt>
                <c:pt idx="1">
                  <c:v>35.6</c:v>
                </c:pt>
                <c:pt idx="2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47072"/>
        <c:axId val="165352560"/>
      </c:barChart>
      <c:catAx>
        <c:axId val="1653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defRPr>
            </a:pPr>
            <a:endParaRPr lang="ja-JP"/>
          </a:p>
        </c:txPr>
        <c:crossAx val="165352560"/>
        <c:crosses val="autoZero"/>
        <c:auto val="1"/>
        <c:lblAlgn val="ctr"/>
        <c:lblOffset val="100"/>
        <c:noMultiLvlLbl val="0"/>
      </c:catAx>
      <c:valAx>
        <c:axId val="16535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53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45648370040706"/>
          <c:y val="0.89562934435339314"/>
          <c:w val="0.7653575640001522"/>
          <c:h val="8.6858800672345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defRPr>
            </a:pP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現在あなたはどの程度幸せですか</a:t>
            </a:r>
            <a:endParaRPr lang="ja-JP" altLang="en-US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c:rich>
      </c:tx>
      <c:layout/>
      <c:overlay val="0"/>
      <c:spPr>
        <a:noFill/>
        <a:ln w="76200">
          <a:solidFill>
            <a:srgbClr val="C0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286792955228419E-2"/>
          <c:y val="0.19850133858237989"/>
          <c:w val="0.95080499448438538"/>
          <c:h val="0.70282382108675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0.70000000000000007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7点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8点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9点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10点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現在あなたはどの程度幸せですか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51384"/>
        <c:axId val="165351776"/>
      </c:barChart>
      <c:catAx>
        <c:axId val="165351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5351776"/>
        <c:crosses val="autoZero"/>
        <c:auto val="1"/>
        <c:lblAlgn val="ctr"/>
        <c:lblOffset val="100"/>
        <c:noMultiLvlLbl val="0"/>
      </c:catAx>
      <c:valAx>
        <c:axId val="16535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535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577275666628646E-2"/>
          <c:y val="0.92276122884501277"/>
          <c:w val="0.86824631975350919"/>
          <c:h val="5.9726916180724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defRPr>
            </a:pP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今後　どなたかといっしょに暮らしたいですか</a:t>
            </a:r>
            <a:r>
              <a:rPr lang="en-US" altLang="ja-JP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?</a:t>
            </a:r>
            <a:endParaRPr lang="ja-JP" altLang="en-US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c:rich>
      </c:tx>
      <c:layout>
        <c:manualLayout>
          <c:xMode val="edge"/>
          <c:yMode val="edge"/>
          <c:x val="0.1015096618357488"/>
          <c:y val="3.7942352444236695E-2"/>
        </c:manualLayout>
      </c:layout>
      <c:overlay val="0"/>
      <c:spPr>
        <a:noFill/>
        <a:ln w="76200">
          <a:solidFill>
            <a:srgbClr val="C00000"/>
          </a:solidFill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今のまま1人暮らし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配偶者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子の配偶者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0.30000000000000004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兄弟姉妹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それ以外の家族・親族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異性の友人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同性の友人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538984"/>
        <c:axId val="163541336"/>
      </c:barChart>
      <c:catAx>
        <c:axId val="163538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541336"/>
        <c:crosses val="autoZero"/>
        <c:auto val="1"/>
        <c:lblAlgn val="ctr"/>
        <c:lblOffset val="100"/>
        <c:noMultiLvlLbl val="0"/>
      </c:catAx>
      <c:valAx>
        <c:axId val="163541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53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795370687359737E-2"/>
          <c:y val="0.92276122884501277"/>
          <c:w val="0.96837061128228552"/>
          <c:h val="5.9726916180724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defRPr>
            </a:pP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日常生活全般でどのような不安を感じますか</a:t>
            </a:r>
            <a:r>
              <a:rPr lang="en-US" altLang="ja-JP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?</a:t>
            </a:r>
            <a:endParaRPr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c:rich>
      </c:tx>
      <c:layout/>
      <c:overlay val="0"/>
      <c:spPr>
        <a:noFill/>
        <a:ln w="76200">
          <a:solidFill>
            <a:srgbClr val="C00000"/>
          </a:solidFill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頼れる人がいなくなること</c:v>
                </c:pt>
                <c:pt idx="1">
                  <c:v>生活のための収入</c:v>
                </c:pt>
                <c:pt idx="2">
                  <c:v>自然災害</c:v>
                </c:pt>
                <c:pt idx="3">
                  <c:v>寝たきりなど介護が必要な状態になること</c:v>
                </c:pt>
                <c:pt idx="4">
                  <c:v>健康や病気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13.6</c:v>
                </c:pt>
                <c:pt idx="1">
                  <c:v>18.2</c:v>
                </c:pt>
                <c:pt idx="2">
                  <c:v>29.1</c:v>
                </c:pt>
                <c:pt idx="3">
                  <c:v>42.6</c:v>
                </c:pt>
                <c:pt idx="4">
                  <c:v>58.9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929664"/>
        <c:axId val="226924176"/>
      </c:barChart>
      <c:catAx>
        <c:axId val="22692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defRPr>
            </a:pPr>
            <a:endParaRPr lang="ja-JP"/>
          </a:p>
        </c:txPr>
        <c:crossAx val="226924176"/>
        <c:crosses val="autoZero"/>
        <c:auto val="1"/>
        <c:lblAlgn val="ctr"/>
        <c:lblOffset val="100"/>
        <c:noMultiLvlLbl val="0"/>
      </c:catAx>
      <c:valAx>
        <c:axId val="22692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692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0.43025</cdr:x>
      <cdr:y>0</cdr:y>
    </cdr:from>
    <cdr:to>
      <cdr:x>0.60779</cdr:x>
      <cdr:y>0.09413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524375" y="-1825625"/>
          <a:ext cx="18669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4,791,000</a:t>
          </a:r>
          <a:r>
            <a:rPr lang="ja-JP" altLang="en-US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人</a:t>
          </a:r>
          <a:endParaRPr lang="ja-JP" altLang="en-US" sz="2400" dirty="0">
            <a:latin typeface="HGP創英角ﾎﾟｯﾌﾟ体" panose="040B0A00000000000000" pitchFamily="50" charset="-128"/>
            <a:ea typeface="HGP創英角ﾎﾟｯﾌﾟ体" panose="040B0A00000000000000" pitchFamily="50" charset="-128"/>
          </a:endParaRPr>
        </a:p>
      </cdr:txBody>
    </cdr:sp>
  </cdr:relSizeAnchor>
  <cdr:relSizeAnchor xmlns:cdr="http://schemas.openxmlformats.org/drawingml/2006/chartDrawing">
    <cdr:from>
      <cdr:x>0.42544</cdr:x>
      <cdr:y>0.60118</cdr:y>
    </cdr:from>
    <cdr:to>
      <cdr:x>0.61147</cdr:x>
      <cdr:y>0.71501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4473808" y="2615939"/>
          <a:ext cx="1956165" cy="495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男性 </a:t>
          </a:r>
          <a:r>
            <a: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28.9</a:t>
          </a:r>
          <a:r>
            <a:rPr lang="ja-JP" altLang="en-US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％</a:t>
          </a:r>
          <a:endParaRPr lang="ja-JP" altLang="en-US" sz="2400" dirty="0">
            <a:latin typeface="HGP創英角ﾎﾟｯﾌﾟ体" panose="040B0A00000000000000" pitchFamily="50" charset="-128"/>
            <a:ea typeface="HGP創英角ﾎﾟｯﾌﾟ体" panose="040B0A00000000000000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0.00906</cdr:x>
      <cdr:y>0</cdr:y>
    </cdr:from>
    <cdr:to>
      <cdr:x>0.03351</cdr:x>
      <cdr:y>0.08204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95250" y="0"/>
          <a:ext cx="257175" cy="3565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0.05254</cdr:x>
      <cdr:y>0.32168</cdr:y>
    </cdr:from>
    <cdr:to>
      <cdr:x>0.07971</cdr:x>
      <cdr:y>0.38305</cdr:y>
    </cdr:to>
    <cdr:sp macro="" textlink="">
      <cdr:nvSpPr>
        <cdr:cNvPr id="9" name="テキスト ボックス 8"/>
        <cdr:cNvSpPr txBox="1"/>
      </cdr:nvSpPr>
      <cdr:spPr>
        <a:xfrm xmlns:a="http://schemas.openxmlformats.org/drawingml/2006/main">
          <a:off x="552450" y="1398040"/>
          <a:ext cx="285750" cy="266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0.94969</cdr:x>
      <cdr:y>0.82929</cdr:y>
    </cdr:from>
    <cdr:to>
      <cdr:x>0.99358</cdr:x>
      <cdr:y>0.91935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9986554" y="3608524"/>
          <a:ext cx="461555" cy="3918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80C0-1C8E-442A-BF8A-AB05E90BBFA3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1DE05-F842-4CC5-9BE9-770722B177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19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800" dirty="0" smtClean="0">
              <a:latin typeface="+mj-lt"/>
              <a:ea typeface="HGP創英角ﾎﾟｯﾌﾟ体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DE05-F842-4CC5-9BE9-770722B177B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09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DE05-F842-4CC5-9BE9-770722B177B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71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DE05-F842-4CC5-9BE9-770722B177B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88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566D-1EEF-4902-A0D5-967A2C7CD13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98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DE05-F842-4CC5-9BE9-770722B177B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47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DE05-F842-4CC5-9BE9-770722B177B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38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60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61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81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9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1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6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C361-F60A-4170-9045-1782FD8ACA64}" type="datetimeFigureOut">
              <a:rPr kumimoji="1" lang="ja-JP" altLang="en-US" smtClean="0"/>
              <a:pPr/>
              <a:t>2016/12/1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C1B1-1698-403C-A6D6-3DECF5EB2F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4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福岡東在宅療養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シンポジウム </a:t>
            </a: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2016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 </a:t>
            </a:r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在宅介護経験者の体験談</a:t>
            </a:r>
            <a:endParaRPr kumimoji="1"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 </a:t>
            </a:r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実話に基づいた寸劇　</a:t>
            </a:r>
            <a:endParaRPr kumimoji="1"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「ひとり住まいでも大丈夫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民生員さん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達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も参加</a:t>
            </a:r>
            <a:r>
              <a:rPr kumimoji="1"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0" y="1485900"/>
            <a:ext cx="12192000" cy="381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ご参加　ありがとうございました。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0" y="1466850"/>
            <a:ext cx="12192000" cy="571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拍手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196" y="2664523"/>
            <a:ext cx="4517607" cy="351244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573487" y="18518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完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1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人暮らし高齢者 </a:t>
            </a: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(65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歳以上</a:t>
            </a: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931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1"/>
          <p:cNvSpPr txBox="1"/>
          <p:nvPr/>
        </p:nvSpPr>
        <p:spPr>
          <a:xfrm>
            <a:off x="5285694" y="3320951"/>
            <a:ext cx="1781856" cy="4953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女性 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71.1%</a:t>
            </a:r>
            <a:endParaRPr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07022" y="1882279"/>
            <a:ext cx="3169457" cy="46166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全高齢者人口の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16.9%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77275" y="4509442"/>
            <a:ext cx="3169457" cy="46166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全男性高齢者の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11.1%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9"/>
          <p:cNvSpPr txBox="1"/>
          <p:nvPr/>
        </p:nvSpPr>
        <p:spPr>
          <a:xfrm>
            <a:off x="8607022" y="3303588"/>
            <a:ext cx="3169457" cy="46166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全女性高齢者の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20.3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8327218" y="1876425"/>
            <a:ext cx="159557" cy="391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8336743" y="3362325"/>
            <a:ext cx="159557" cy="391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8336743" y="4486275"/>
            <a:ext cx="159557" cy="391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67550" y="6108502"/>
            <a:ext cx="490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27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年度高齢社会白書 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内閣府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0" y="1485900"/>
            <a:ext cx="12192000" cy="381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高齢者世帯 </a:t>
            </a: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(65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歳以上の人がいる世帯</a:t>
            </a: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556605"/>
              </p:ext>
            </p:extLst>
          </p:nvPr>
        </p:nvGraphicFramePr>
        <p:xfrm>
          <a:off x="838200" y="1830899"/>
          <a:ext cx="10515600" cy="434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567230" y="1582326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23,572,000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世帯 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全世帯の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46.7%)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01781" y="4486273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25.3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01781" y="3773098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30.7%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54156" y="289860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44.0%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67550" y="6108502"/>
            <a:ext cx="490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27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年度高齢社会白書 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内閣府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0" y="1495425"/>
            <a:ext cx="12172950" cy="2857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029866" y="1582326"/>
            <a:ext cx="245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211316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世帯 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全世帯の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27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.7%)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95279" y="1597790"/>
            <a:ext cx="245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40562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世帯 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全世帯の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28.7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%)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34556" y="4400548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37.8%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34555" y="354226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26.6%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34554" y="276727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35.6%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999969" y="443864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33.5%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967329" y="3630661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29.0%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014952" y="272141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37.5%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3651455" y="4092326"/>
            <a:ext cx="1882570" cy="34632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3678970" y="3467100"/>
            <a:ext cx="1836005" cy="163561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632405" y="5041274"/>
            <a:ext cx="1882570" cy="8534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157586" y="228496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60406" y="45024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単身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49359" y="38192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夫婦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08005" y="294477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他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人暮らし高齢者意識調査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714204"/>
              </p:ext>
            </p:extLst>
          </p:nvPr>
        </p:nvGraphicFramePr>
        <p:xfrm>
          <a:off x="838200" y="1674811"/>
          <a:ext cx="10515600" cy="458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378346" y="813306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26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年度調査　内閣府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0" y="1485900"/>
            <a:ext cx="12192000" cy="381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747302" y="384265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14.8%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27131" y="464047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7.0%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40804" y="384265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14.8%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95791" y="404612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12.6%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73130" y="420183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11.2%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46295" y="238117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28.3%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71237" y="495333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4.1%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02892" y="495333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4.1%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9583" y="531440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1.3%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53413" y="531440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1.1%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67243" y="531440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0.7%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174443" y="1748471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総数 </a:t>
            </a:r>
            <a:r>
              <a:rPr kumimoji="1" lang="en-US" altLang="ja-JP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1480</a:t>
            </a:r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endParaRPr kumimoji="1"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平均点 </a:t>
            </a:r>
            <a:r>
              <a:rPr lang="en-US" altLang="ja-JP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6.59</a:t>
            </a:r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点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879979" y="620007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幸せ</a:t>
            </a:r>
            <a:endParaRPr kumimoji="1" lang="ja-JP" altLang="en-US" sz="2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91989" y="6185209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不幸せ</a:t>
            </a:r>
            <a:endParaRPr kumimoji="1" lang="ja-JP" altLang="en-US" sz="2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" name="左右矢印 25"/>
          <p:cNvSpPr/>
          <p:nvPr/>
        </p:nvSpPr>
        <p:spPr>
          <a:xfrm>
            <a:off x="3200401" y="6333895"/>
            <a:ext cx="6467708" cy="200721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3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人暮らし高齢者意識調査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60442"/>
              </p:ext>
            </p:extLst>
          </p:nvPr>
        </p:nvGraphicFramePr>
        <p:xfrm>
          <a:off x="1299839" y="18564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/>
          <p:cNvCxnSpPr/>
          <p:nvPr/>
        </p:nvCxnSpPr>
        <p:spPr>
          <a:xfrm flipV="1">
            <a:off x="0" y="1476375"/>
            <a:ext cx="12192000" cy="4762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811131" y="3770461"/>
            <a:ext cx="423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今のまま</a:t>
            </a:r>
            <a:r>
              <a:rPr kumimoji="1" lang="en-US" altLang="ja-JP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人暮らし </a:t>
            </a:r>
            <a:r>
              <a:rPr kumimoji="1" lang="en-US" altLang="ja-JP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76.3%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1434" y="2801938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配偶者</a:t>
            </a:r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1.7%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72445" y="377046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 </a:t>
            </a:r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13.4%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7928900" y="3152500"/>
            <a:ext cx="0" cy="422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48281" y="6210499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26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年度調査　内閣府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6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人暮らし高齢者意識調査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6151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直線コネクタ 3"/>
          <p:cNvCxnSpPr/>
          <p:nvPr/>
        </p:nvCxnSpPr>
        <p:spPr>
          <a:xfrm flipV="1">
            <a:off x="0" y="1476375"/>
            <a:ext cx="12192000" cy="4762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1248103" y="577685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endParaRPr kumimoji="1" lang="ja-JP" altLang="en-US" sz="20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309122" y="2635250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58.9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76851" y="325031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42.6%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00287" y="6255101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26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年度調査　内閣府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6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1746" name="Picture 2" descr="https://s-media-cache-ak0.pinimg.com/736x/83/9b/95/839b958e458bf7c8623356d6d953f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64572" y="-485798"/>
            <a:ext cx="5112283" cy="84467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20" name="角丸四角形 19"/>
          <p:cNvSpPr/>
          <p:nvPr/>
        </p:nvSpPr>
        <p:spPr>
          <a:xfrm>
            <a:off x="5314951" y="6299203"/>
            <a:ext cx="4239110" cy="5040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405900" y="322988"/>
            <a:ext cx="6808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在宅ケアにおける多職種イレブン</a:t>
            </a:r>
            <a:endParaRPr lang="ja-JP" altLang="en-US" sz="3600" dirty="0"/>
          </a:p>
        </p:txBody>
      </p:sp>
      <p:sp>
        <p:nvSpPr>
          <p:cNvPr id="4110" name="AutoShape 14" descr="「介護施設　イラスト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12" name="AutoShape 16" descr="「介護施設　イラスト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7149690" y="3661784"/>
            <a:ext cx="1730993" cy="1396529"/>
            <a:chOff x="7149690" y="3661784"/>
            <a:chExt cx="1730993" cy="1396529"/>
          </a:xfrm>
        </p:grpSpPr>
        <p:pic>
          <p:nvPicPr>
            <p:cNvPr id="4" name="Picture 2" descr="「患者家族　イラスト」の画像検索結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8624" y="4034660"/>
              <a:ext cx="1063421" cy="1023653"/>
            </a:xfrm>
            <a:prstGeom prst="rect">
              <a:avLst/>
            </a:prstGeom>
            <a:noFill/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7149690" y="3661784"/>
              <a:ext cx="173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患者さん・</a:t>
              </a:r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家族</a:t>
              </a:r>
              <a:endPara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7196071" y="2084578"/>
            <a:ext cx="1338828" cy="1387139"/>
            <a:chOff x="7196071" y="2084578"/>
            <a:chExt cx="1338828" cy="1387139"/>
          </a:xfrm>
        </p:grpSpPr>
        <p:pic>
          <p:nvPicPr>
            <p:cNvPr id="4100" name="Picture 4" descr="「訪問看護師イラスト フリー」の画像検索結果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9922" y="2499923"/>
              <a:ext cx="974105" cy="97179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7196071" y="208457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訪問看護師</a:t>
              </a:r>
              <a:endPara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391614" y="2041257"/>
            <a:ext cx="2639899" cy="3106692"/>
            <a:chOff x="4391614" y="2041257"/>
            <a:chExt cx="2639899" cy="3106692"/>
          </a:xfrm>
        </p:grpSpPr>
        <p:pic>
          <p:nvPicPr>
            <p:cNvPr id="4102" name="Picture 6" descr="「薬剤師イラスト フリー」の画像検索結果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5094" y="2499923"/>
              <a:ext cx="1079086" cy="1039041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Picture 6" descr="「歯医者　イラスト」の画像検索結果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7780" y="4038818"/>
              <a:ext cx="1104112" cy="1109131"/>
            </a:xfrm>
            <a:prstGeom prst="rect">
              <a:avLst/>
            </a:prstGeom>
            <a:noFill/>
          </p:spPr>
        </p:pic>
        <p:pic>
          <p:nvPicPr>
            <p:cNvPr id="4098" name="Picture 2" descr="「在宅医療 イラスト フリー」の画像検索結果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72301" y="2458784"/>
              <a:ext cx="1051170" cy="105727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 descr="「ケアマネ　イラスト」の画像検索結果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4333" y="4038788"/>
              <a:ext cx="1167180" cy="1034900"/>
            </a:xfrm>
            <a:prstGeom prst="rect">
              <a:avLst/>
            </a:prstGeom>
            <a:noFill/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5959304" y="204125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在宅医</a:t>
              </a:r>
              <a:endPara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966954" y="3699884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ケアマネ</a:t>
              </a:r>
              <a:endPara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440422" y="365326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訪問</a:t>
              </a:r>
              <a:r>
                <a:rPr kumimoji="1"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歯科医</a:t>
              </a:r>
              <a:endPara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391614" y="210554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訪問</a:t>
              </a:r>
              <a:r>
                <a:rPr kumimoji="1"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薬剤師</a:t>
              </a:r>
              <a:endPara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297354" y="960671"/>
            <a:ext cx="3089576" cy="5179274"/>
            <a:chOff x="1297354" y="960671"/>
            <a:chExt cx="3089576" cy="517927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974364" y="960671"/>
              <a:ext cx="1412566" cy="5179274"/>
              <a:chOff x="2974364" y="960671"/>
              <a:chExt cx="1412566" cy="5179274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3034471" y="960671"/>
                <a:ext cx="1110009" cy="1367639"/>
                <a:chOff x="3034471" y="960671"/>
                <a:chExt cx="1110009" cy="1367639"/>
              </a:xfrm>
            </p:grpSpPr>
            <p:pic>
              <p:nvPicPr>
                <p:cNvPr id="4104" name="Picture 8" descr="「ヘルパー　イラスト」の画像検索結果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062865" y="1311517"/>
                  <a:ext cx="1081615" cy="101679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3034471" y="960671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訪問介護</a:t>
                  </a:r>
                  <a:endParaRPr kumimoji="1" lang="ja-JP" altLang="en-US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endParaRPr>
                </a:p>
              </p:txBody>
            </p:sp>
          </p:grpSp>
          <p:grpSp>
            <p:nvGrpSpPr>
              <p:cNvPr id="11" name="グループ化 10"/>
              <p:cNvGrpSpPr/>
              <p:nvPr/>
            </p:nvGrpSpPr>
            <p:grpSpPr>
              <a:xfrm>
                <a:off x="3060853" y="2268283"/>
                <a:ext cx="1109281" cy="1320438"/>
                <a:chOff x="3060853" y="2268283"/>
                <a:chExt cx="1109281" cy="1320438"/>
              </a:xfrm>
            </p:grpSpPr>
            <p:pic>
              <p:nvPicPr>
                <p:cNvPr id="4114" name="Picture 18" descr="「介護施設　イラスト」の画像検索結果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060853" y="2596963"/>
                  <a:ext cx="1081614" cy="991758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3062138" y="2268283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介護施設</a:t>
                  </a:r>
                  <a:endParaRPr kumimoji="1" lang="ja-JP" altLang="en-US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endParaRPr>
                </a:p>
              </p:txBody>
            </p:sp>
          </p:grpSp>
          <p:grpSp>
            <p:nvGrpSpPr>
              <p:cNvPr id="12" name="グループ化 11"/>
              <p:cNvGrpSpPr/>
              <p:nvPr/>
            </p:nvGrpSpPr>
            <p:grpSpPr>
              <a:xfrm>
                <a:off x="3060853" y="3581940"/>
                <a:ext cx="1155227" cy="1234721"/>
                <a:chOff x="3060853" y="3581940"/>
                <a:chExt cx="1155227" cy="1234721"/>
              </a:xfrm>
            </p:grpSpPr>
            <p:pic>
              <p:nvPicPr>
                <p:cNvPr id="4108" name="Picture 12" descr="「病院　イラスト」の画像検索結果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060853" y="3911143"/>
                  <a:ext cx="1155227" cy="905518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3262594" y="3581940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病院</a:t>
                  </a:r>
                  <a:endParaRPr kumimoji="1" lang="ja-JP" altLang="en-US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endParaRPr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2974364" y="4794843"/>
                <a:ext cx="1412566" cy="1345102"/>
                <a:chOff x="2974364" y="4794843"/>
                <a:chExt cx="1412566" cy="1345102"/>
              </a:xfrm>
            </p:grpSpPr>
            <p:pic>
              <p:nvPicPr>
                <p:cNvPr id="4106" name="Picture 10" descr="「理学療法士　イラスト」の画像検索結果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107289" y="5125966"/>
                  <a:ext cx="1050684" cy="1013979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2974364" y="4794843"/>
                  <a:ext cx="14125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訪問</a:t>
                  </a:r>
                  <a:r>
                    <a:rPr lang="ja-JP" altLang="en-US" dirty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リハビリ</a:t>
                  </a:r>
                  <a:endParaRPr kumimoji="1" lang="ja-JP" altLang="en-US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endParaRPr>
                </a:p>
              </p:txBody>
            </p:sp>
          </p:grpSp>
        </p:grpSp>
        <p:grpSp>
          <p:nvGrpSpPr>
            <p:cNvPr id="19" name="グループ化 18"/>
            <p:cNvGrpSpPr/>
            <p:nvPr/>
          </p:nvGrpSpPr>
          <p:grpSpPr>
            <a:xfrm>
              <a:off x="1297354" y="3021955"/>
              <a:ext cx="1430934" cy="1105421"/>
              <a:chOff x="1297354" y="3021955"/>
              <a:chExt cx="1430934" cy="1105421"/>
            </a:xfrm>
          </p:grpSpPr>
          <p:pic>
            <p:nvPicPr>
              <p:cNvPr id="4116" name="Picture 20" descr="「ホスピス病棟　イラスト」の画像検索結果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97354" y="3428999"/>
                <a:ext cx="1430934" cy="698377"/>
              </a:xfrm>
              <a:prstGeom prst="rect">
                <a:avLst/>
              </a:prstGeom>
              <a:noFill/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1458823" y="3021955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緩和病棟</a:t>
                </a:r>
                <a:endParaRPr kumimoji="1"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</p:grpSp>
      <p:sp>
        <p:nvSpPr>
          <p:cNvPr id="52" name="テキスト ボックス 51"/>
          <p:cNvSpPr txBox="1"/>
          <p:nvPr/>
        </p:nvSpPr>
        <p:spPr>
          <a:xfrm>
            <a:off x="6688461" y="631574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ベンチ</a:t>
            </a:r>
            <a:endParaRPr kumimoji="1" lang="ja-JP" altLang="en-US" sz="24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378982" y="5332752"/>
            <a:ext cx="6098916" cy="1444659"/>
            <a:chOff x="5378982" y="5332752"/>
            <a:chExt cx="6098916" cy="1444659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5378982" y="5332752"/>
              <a:ext cx="5552616" cy="1444659"/>
              <a:chOff x="5378982" y="5332752"/>
              <a:chExt cx="5552616" cy="1444659"/>
            </a:xfrm>
          </p:grpSpPr>
          <p:grpSp>
            <p:nvGrpSpPr>
              <p:cNvPr id="66" name="グループ化 65"/>
              <p:cNvGrpSpPr/>
              <p:nvPr/>
            </p:nvGrpSpPr>
            <p:grpSpPr>
              <a:xfrm>
                <a:off x="5378982" y="5343693"/>
                <a:ext cx="1338828" cy="1285686"/>
                <a:chOff x="4836939" y="5346454"/>
                <a:chExt cx="1338828" cy="1285686"/>
              </a:xfrm>
            </p:grpSpPr>
            <p:pic>
              <p:nvPicPr>
                <p:cNvPr id="73" name="Picture 2" descr="「管理栄養士 イラスト」の画像検索結果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61028" y="5715786"/>
                  <a:ext cx="881110" cy="916354"/>
                </a:xfrm>
                <a:prstGeom prst="rect">
                  <a:avLst/>
                </a:prstGeom>
                <a:noFill/>
              </p:spPr>
            </p:pic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4836939" y="5346454"/>
                  <a:ext cx="13388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管理栄養士</a:t>
                  </a:r>
                  <a:endParaRPr kumimoji="1" lang="ja-JP" altLang="en-US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endParaRPr>
                </a:p>
              </p:txBody>
            </p:sp>
          </p:grpSp>
          <p:grpSp>
            <p:nvGrpSpPr>
              <p:cNvPr id="67" name="グループ化 66"/>
              <p:cNvGrpSpPr/>
              <p:nvPr/>
            </p:nvGrpSpPr>
            <p:grpSpPr>
              <a:xfrm>
                <a:off x="7196071" y="5332752"/>
                <a:ext cx="1069327" cy="1296627"/>
                <a:chOff x="7847381" y="5315028"/>
                <a:chExt cx="1069327" cy="1296627"/>
              </a:xfrm>
            </p:grpSpPr>
            <p:pic>
              <p:nvPicPr>
                <p:cNvPr id="71" name="Picture 6" descr="「民生員　イラスト」の画像検索結果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7847381" y="5668235"/>
                  <a:ext cx="1069327" cy="943420"/>
                </a:xfrm>
                <a:prstGeom prst="rect">
                  <a:avLst/>
                </a:prstGeom>
                <a:noFill/>
              </p:spPr>
            </p:pic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7949785" y="5315028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民生員</a:t>
                  </a:r>
                  <a:endParaRPr kumimoji="1" lang="ja-JP" altLang="en-US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endParaRPr>
                </a:p>
              </p:txBody>
            </p:sp>
          </p:grpSp>
          <p:grpSp>
            <p:nvGrpSpPr>
              <p:cNvPr id="68" name="グループ化 67"/>
              <p:cNvGrpSpPr/>
              <p:nvPr/>
            </p:nvGrpSpPr>
            <p:grpSpPr>
              <a:xfrm>
                <a:off x="8518758" y="5332752"/>
                <a:ext cx="2412840" cy="1444659"/>
                <a:chOff x="9028458" y="5285698"/>
                <a:chExt cx="2412840" cy="1444659"/>
              </a:xfrm>
            </p:grpSpPr>
            <p:pic>
              <p:nvPicPr>
                <p:cNvPr id="69" name="Picture 2" descr="「包括支援センター　イラスト」の画像検索結果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75039" y="5655030"/>
                  <a:ext cx="1147907" cy="10753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9028458" y="5285698"/>
                  <a:ext cx="24128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地域包括支援</a:t>
                  </a:r>
                  <a:r>
                    <a:rPr lang="ja-JP" altLang="en-US" dirty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センタ</a:t>
                  </a:r>
                  <a:r>
                    <a:rPr lang="ja-JP" altLang="en-US" dirty="0" smtClean="0"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ー</a:t>
                  </a:r>
                  <a:endParaRPr kumimoji="1" lang="ja-JP" altLang="en-US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endParaRPr>
                </a:p>
              </p:txBody>
            </p:sp>
          </p:grpSp>
        </p:grpSp>
        <p:sp>
          <p:nvSpPr>
            <p:cNvPr id="7" name="テキスト ボックス 6"/>
            <p:cNvSpPr txBox="1"/>
            <p:nvPr/>
          </p:nvSpPr>
          <p:spPr>
            <a:xfrm>
              <a:off x="10455964" y="5713025"/>
              <a:ext cx="1021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など</a:t>
              </a:r>
              <a:endPara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8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地域包括ケアシステム</a:t>
            </a:r>
            <a:endParaRPr kumimoji="1"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0" y="1466850"/>
            <a:ext cx="12192000" cy="571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6137910" y="1822868"/>
            <a:ext cx="5204832" cy="5275161"/>
            <a:chOff x="3070235" y="1690688"/>
            <a:chExt cx="5858897" cy="6312489"/>
          </a:xfrm>
        </p:grpSpPr>
        <p:pic>
          <p:nvPicPr>
            <p:cNvPr id="3074" name="Picture 2" descr="「地域包括ケアシステム 新しい植木鉢」の画像検索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235" y="1690688"/>
              <a:ext cx="5858897" cy="631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3074126" y="6858000"/>
              <a:ext cx="5843451" cy="1110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76" name="Picture 4" descr="「太陽」の画像検索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66" y="142505"/>
            <a:ext cx="2421223" cy="23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651404" y="858076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成熟した社会の理解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7032" y="7727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厚生</a:t>
            </a: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労働省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126" name="Picture 6" descr="「地域包括ケアシステム 植木鉢」の画像検索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37" y="1936487"/>
            <a:ext cx="5520396" cy="4095750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2047462" y="6102965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2012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年バージョン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37672" y="6129635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2015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年バージョン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589270" y="3886200"/>
            <a:ext cx="605790" cy="81153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675120" y="5189220"/>
            <a:ext cx="1554480" cy="8458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349490" y="4114800"/>
            <a:ext cx="1508760" cy="6629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9970770" y="2941320"/>
            <a:ext cx="1013460" cy="6629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3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349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今年の結論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2" name="Picture 4" descr="「在宅医療　家族　イラスト」の画像検索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13" y="2751909"/>
            <a:ext cx="5236194" cy="40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18009" y="1576997"/>
            <a:ext cx="7402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やっぱり家が一番</a:t>
            </a:r>
            <a:r>
              <a:rPr lang="ja-JP" altLang="en-US" sz="40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よか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！！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～みんなが応援</a:t>
            </a:r>
            <a:r>
              <a:rPr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しているよ！！～</a:t>
            </a:r>
            <a:endParaRPr lang="en-US" altLang="ja-JP" sz="4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ひとり住まいでも大丈夫！！</a:t>
            </a: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1432015"/>
            <a:ext cx="12192000" cy="571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310</Words>
  <Application>Microsoft Office PowerPoint</Application>
  <PresentationFormat>ワイド画面</PresentationFormat>
  <Paragraphs>102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HGP創英角ﾎﾟｯﾌﾟ体</vt:lpstr>
      <vt:lpstr>ＭＳ Ｐゴシック</vt:lpstr>
      <vt:lpstr>Arial</vt:lpstr>
      <vt:lpstr>Calibri</vt:lpstr>
      <vt:lpstr>Calibri Light</vt:lpstr>
      <vt:lpstr>Office テーマ</vt:lpstr>
      <vt:lpstr>福岡東在宅療養シンポジウム 2016</vt:lpstr>
      <vt:lpstr>1人暮らし高齢者 (65歳以上)</vt:lpstr>
      <vt:lpstr>高齢者世帯 (65歳以上の人がいる世帯)　</vt:lpstr>
      <vt:lpstr>1人暮らし高齢者意識調査</vt:lpstr>
      <vt:lpstr>1人暮らし高齢者意識調査</vt:lpstr>
      <vt:lpstr>1人暮らし高齢者意識調査</vt:lpstr>
      <vt:lpstr>　</vt:lpstr>
      <vt:lpstr>地域包括ケアシステム</vt:lpstr>
      <vt:lpstr>今年の結論</vt:lpstr>
      <vt:lpstr>ご参加　ありがとうございました。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hiroaocli</dc:creator>
  <cp:lastModifiedBy>hiroaocli</cp:lastModifiedBy>
  <cp:revision>47</cp:revision>
  <dcterms:created xsi:type="dcterms:W3CDTF">2016-11-07T22:34:41Z</dcterms:created>
  <dcterms:modified xsi:type="dcterms:W3CDTF">2016-12-01T15:15:13Z</dcterms:modified>
</cp:coreProperties>
</file>