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8" r:id="rId6"/>
    <p:sldId id="260" r:id="rId7"/>
    <p:sldId id="263" r:id="rId8"/>
    <p:sldId id="264" r:id="rId9"/>
    <p:sldId id="265" r:id="rId10"/>
    <p:sldId id="266" r:id="rId11"/>
    <p:sldId id="269" r:id="rId12"/>
    <p:sldId id="267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CC0066"/>
    <a:srgbClr val="78026A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120923687863773E-2"/>
          <c:y val="5.0478331139192339E-2"/>
          <c:w val="0.47753469279868388"/>
          <c:h val="0.9007303256340568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explosion val="2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9"/>
              <c:layout>
                <c:manualLayout>
                  <c:x val="4.3660090499880733E-2"/>
                  <c:y val="0.1651942296583858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2.3133561712511522E-2"/>
                  <c:y val="0.11755096041774475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4.5851541311173029E-3"/>
                  <c:y val="3.002706997793729E-2"/>
                </c:manualLayout>
              </c:layout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720811897718672E-2"/>
                      <c:h val="4.1712694394916913E-2"/>
                    </c:manualLayout>
                  </c15:layout>
                </c:ext>
              </c:extLst>
            </c:dLbl>
            <c:dLbl>
              <c:idx val="12"/>
              <c:layout>
                <c:manualLayout>
                  <c:x val="1.204070871265228E-2"/>
                  <c:y val="2.950103450940370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Sheet1!$A$2:$A$14</c:f>
              <c:strCache>
                <c:ptCount val="13"/>
                <c:pt idx="0">
                  <c:v>看護師・保健師 81人</c:v>
                </c:pt>
                <c:pt idx="1">
                  <c:v>医師　60人</c:v>
                </c:pt>
                <c:pt idx="2">
                  <c:v>ケアマネジャー　45人</c:v>
                </c:pt>
                <c:pt idx="3">
                  <c:v>MSW　21人</c:v>
                </c:pt>
                <c:pt idx="4">
                  <c:v>行政・事務　25人</c:v>
                </c:pt>
                <c:pt idx="5">
                  <c:v>薬剤師　21人</c:v>
                </c:pt>
                <c:pt idx="6">
                  <c:v>介護福祉士・ヘルパーなど　19人</c:v>
                </c:pt>
                <c:pt idx="7">
                  <c:v>リハ療法士　15人</c:v>
                </c:pt>
                <c:pt idx="8">
                  <c:v>歯科医師 8人</c:v>
                </c:pt>
                <c:pt idx="9">
                  <c:v>社会福祉士　7人</c:v>
                </c:pt>
                <c:pt idx="10">
                  <c:v>弁護士・司法書士　6人</c:v>
                </c:pt>
                <c:pt idx="11">
                  <c:v>臨床心理士　4人</c:v>
                </c:pt>
                <c:pt idx="12">
                  <c:v>福祉用具 4人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81</c:v>
                </c:pt>
                <c:pt idx="1">
                  <c:v>60</c:v>
                </c:pt>
                <c:pt idx="2">
                  <c:v>45</c:v>
                </c:pt>
                <c:pt idx="3">
                  <c:v>21</c:v>
                </c:pt>
                <c:pt idx="4">
                  <c:v>25</c:v>
                </c:pt>
                <c:pt idx="5">
                  <c:v>21</c:v>
                </c:pt>
                <c:pt idx="6">
                  <c:v>19</c:v>
                </c:pt>
                <c:pt idx="7">
                  <c:v>15</c:v>
                </c:pt>
                <c:pt idx="8">
                  <c:v>8</c:v>
                </c:pt>
                <c:pt idx="9">
                  <c:v>7</c:v>
                </c:pt>
                <c:pt idx="10">
                  <c:v>6</c:v>
                </c:pt>
                <c:pt idx="11">
                  <c:v>4</c:v>
                </c:pt>
                <c:pt idx="12">
                  <c:v>4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defRPr>
            </a:pPr>
            <a:endParaRPr lang="ja-JP"/>
          </a:p>
        </c:txPr>
      </c:legendEntry>
      <c:layout>
        <c:manualLayout>
          <c:xMode val="edge"/>
          <c:yMode val="edge"/>
          <c:x val="0.54048580169153837"/>
          <c:y val="7.1793009232049218E-3"/>
          <c:w val="0.4518589051102298"/>
          <c:h val="0.99282069907679504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defRPr>
          </a:pPr>
          <a:endParaRPr lang="ja-JP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7D635-24B8-4DB9-B9CA-667CB96838E9}" type="datetimeFigureOut">
              <a:rPr kumimoji="1" lang="ja-JP" altLang="en-US" smtClean="0"/>
              <a:t>2016/12/11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36CEA-C2AC-4864-93AD-AF8750EA37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366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03A8C-F231-0B4E-8381-E15D8A76AF58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750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3C566D-1EEF-4902-A0D5-967A2C7CD13C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660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3C566D-1EEF-4902-A0D5-967A2C7CD13C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233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3C566D-1EEF-4902-A0D5-967A2C7CD13C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4613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28D79-4D68-482F-B619-A09D2DB7C85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91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00A4-37EC-4A33-BC5E-43A3DF83D36E}" type="datetimeFigureOut">
              <a:rPr kumimoji="1" lang="ja-JP" altLang="en-US" smtClean="0"/>
              <a:t>2016/12/11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4B764-D96C-42B2-B79A-C2139E096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8689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00A4-37EC-4A33-BC5E-43A3DF83D36E}" type="datetimeFigureOut">
              <a:rPr kumimoji="1" lang="ja-JP" altLang="en-US" smtClean="0"/>
              <a:t>2016/12/11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4B764-D96C-42B2-B79A-C2139E096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136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00A4-37EC-4A33-BC5E-43A3DF83D36E}" type="datetimeFigureOut">
              <a:rPr kumimoji="1" lang="ja-JP" altLang="en-US" smtClean="0"/>
              <a:t>2016/12/11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4B764-D96C-42B2-B79A-C2139E096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1699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00A4-37EC-4A33-BC5E-43A3DF83D36E}" type="datetimeFigureOut">
              <a:rPr kumimoji="1" lang="ja-JP" altLang="en-US" smtClean="0"/>
              <a:t>2016/12/11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4B764-D96C-42B2-B79A-C2139E096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3503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00A4-37EC-4A33-BC5E-43A3DF83D36E}" type="datetimeFigureOut">
              <a:rPr kumimoji="1" lang="ja-JP" altLang="en-US" smtClean="0"/>
              <a:t>2016/12/11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4B764-D96C-42B2-B79A-C2139E096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631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00A4-37EC-4A33-BC5E-43A3DF83D36E}" type="datetimeFigureOut">
              <a:rPr kumimoji="1" lang="ja-JP" altLang="en-US" smtClean="0"/>
              <a:t>2016/12/11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4B764-D96C-42B2-B79A-C2139E096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35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00A4-37EC-4A33-BC5E-43A3DF83D36E}" type="datetimeFigureOut">
              <a:rPr kumimoji="1" lang="ja-JP" altLang="en-US" smtClean="0"/>
              <a:t>2016/12/11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4B764-D96C-42B2-B79A-C2139E096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387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00A4-37EC-4A33-BC5E-43A3DF83D36E}" type="datetimeFigureOut">
              <a:rPr kumimoji="1" lang="ja-JP" altLang="en-US" smtClean="0"/>
              <a:t>2016/12/11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4B764-D96C-42B2-B79A-C2139E096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096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00A4-37EC-4A33-BC5E-43A3DF83D36E}" type="datetimeFigureOut">
              <a:rPr kumimoji="1" lang="ja-JP" altLang="en-US" smtClean="0"/>
              <a:t>2016/12/11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4B764-D96C-42B2-B79A-C2139E096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818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00A4-37EC-4A33-BC5E-43A3DF83D36E}" type="datetimeFigureOut">
              <a:rPr kumimoji="1" lang="ja-JP" altLang="en-US" smtClean="0"/>
              <a:t>2016/12/11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4B764-D96C-42B2-B79A-C2139E096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89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00A4-37EC-4A33-BC5E-43A3DF83D36E}" type="datetimeFigureOut">
              <a:rPr kumimoji="1" lang="ja-JP" altLang="en-US" smtClean="0"/>
              <a:t>2016/12/11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4B764-D96C-42B2-B79A-C2139E096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767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700A4-37EC-4A33-BC5E-43A3DF83D36E}" type="datetimeFigureOut">
              <a:rPr kumimoji="1" lang="ja-JP" altLang="en-US" smtClean="0"/>
              <a:t>2016/12/11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4B764-D96C-42B2-B79A-C2139E096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245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ja-JP" sz="5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5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5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在宅ケアネットワーク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ja-JP" altLang="en-US" sz="5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＆</a:t>
            </a:r>
            <a:r>
              <a:rPr lang="en-US" altLang="ja-JP" sz="5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5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5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地域完結型ケア</a:t>
            </a:r>
            <a:endParaRPr kumimoji="1" lang="ja-JP" altLang="en-US" sz="5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kumimoji="1"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伊藤大樹</a:t>
            </a:r>
            <a:endParaRPr kumimoji="1" lang="en-US" altLang="ja-JP" sz="36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あおばクリニック</a:t>
            </a:r>
            <a:endParaRPr lang="en-US" altLang="ja-JP" sz="36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福岡東在宅ケアネットワーク</a:t>
            </a:r>
            <a:endParaRPr kumimoji="1" lang="ja-JP" altLang="en-US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3567202"/>
            <a:ext cx="121920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4347" y="6819873"/>
            <a:ext cx="121920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48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4727848" y="1340768"/>
            <a:ext cx="1944216" cy="1800200"/>
          </a:xfrm>
          <a:prstGeom prst="ellipse">
            <a:avLst/>
          </a:prstGeom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緩和</a:t>
            </a:r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病棟</a:t>
            </a:r>
            <a:endParaRPr 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" name="Oval 6"/>
          <p:cNvSpPr/>
          <p:nvPr/>
        </p:nvSpPr>
        <p:spPr>
          <a:xfrm>
            <a:off x="3215680" y="2564904"/>
            <a:ext cx="1944216" cy="1800200"/>
          </a:xfrm>
          <a:prstGeom prst="ellipse">
            <a:avLst/>
          </a:prstGeom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急性期</a:t>
            </a:r>
            <a:r>
              <a:rPr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病院</a:t>
            </a:r>
            <a:endParaRPr lang="en-US" altLang="ja-JP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Oval 7"/>
          <p:cNvSpPr/>
          <p:nvPr/>
        </p:nvSpPr>
        <p:spPr>
          <a:xfrm>
            <a:off x="6168008" y="2564904"/>
            <a:ext cx="1944216" cy="1800200"/>
          </a:xfrm>
          <a:prstGeom prst="ellipse">
            <a:avLst/>
          </a:prstGeom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在宅</a:t>
            </a:r>
            <a:endParaRPr lang="en-US" altLang="ja-JP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</a:t>
            </a:r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自宅・</a:t>
            </a:r>
            <a:endParaRPr lang="en-US" altLang="ja-JP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施設</a:t>
            </a:r>
            <a:r>
              <a:rPr lang="en-US" altLang="ja-JP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)</a:t>
            </a:r>
            <a:r>
              <a:rPr lang="ja-JP" altLang="en-US" sz="2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endParaRPr lang="en-US" b="1" dirty="0"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Oval 8"/>
          <p:cNvSpPr/>
          <p:nvPr/>
        </p:nvSpPr>
        <p:spPr>
          <a:xfrm>
            <a:off x="4727848" y="3733800"/>
            <a:ext cx="1944216" cy="1800200"/>
          </a:xfrm>
          <a:prstGeom prst="ellipse">
            <a:avLst/>
          </a:prstGeom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外来</a:t>
            </a:r>
            <a:endParaRPr lang="en-US" altLang="ja-JP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6744072" y="1844824"/>
            <a:ext cx="360040" cy="576064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6744072" y="4509120"/>
            <a:ext cx="576064" cy="504056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4079776" y="1844824"/>
            <a:ext cx="504056" cy="576064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4007768" y="4509120"/>
            <a:ext cx="648072" cy="576064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5663952" y="3052192"/>
            <a:ext cx="36004" cy="808856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2351585" y="1484785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地域</a:t>
            </a:r>
            <a:endParaRPr lang="en-US" sz="32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3071664" y="1196752"/>
            <a:ext cx="5112568" cy="4464496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Elbow Connector 20"/>
          <p:cNvCxnSpPr/>
          <p:nvPr/>
        </p:nvCxnSpPr>
        <p:spPr>
          <a:xfrm rot="5400000" flipH="1" flipV="1">
            <a:off x="6420036" y="4689140"/>
            <a:ext cx="1800200" cy="864096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/>
          <p:nvPr/>
        </p:nvCxnSpPr>
        <p:spPr>
          <a:xfrm rot="16200000" flipH="1">
            <a:off x="3251684" y="4689140"/>
            <a:ext cx="1656184" cy="864096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5296983" y="2996952"/>
            <a:ext cx="37728" cy="3022848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791200" y="5334000"/>
            <a:ext cx="0" cy="838200"/>
          </a:xfrm>
          <a:prstGeom prst="straightConnector1">
            <a:avLst/>
          </a:prstGeom>
          <a:ln w="889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8421217" y="5508311"/>
            <a:ext cx="32704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700" i="1" dirty="0" err="1">
                <a:latin typeface="HGP創英角ﾎﾟｯﾌﾟ体" pitchFamily="50" charset="-128"/>
                <a:ea typeface="HGP創英角ﾎﾟｯﾌﾟ体" pitchFamily="50" charset="-128"/>
                <a:cs typeface="Segoe UI Black" panose="020B0A02040204020203" pitchFamily="34" charset="0"/>
              </a:rPr>
              <a:t>Kamal</a:t>
            </a:r>
            <a:r>
              <a:rPr lang="ja-JP" altLang="en-US" sz="1700" i="1" dirty="0">
                <a:latin typeface="HGP創英角ﾎﾟｯﾌﾟ体" pitchFamily="50" charset="-128"/>
                <a:ea typeface="HGP創英角ﾎﾟｯﾌﾟ体" pitchFamily="50" charset="-128"/>
                <a:cs typeface="Segoe UI Black" panose="020B0A02040204020203" pitchFamily="34" charset="0"/>
              </a:rPr>
              <a:t>　</a:t>
            </a:r>
            <a:r>
              <a:rPr lang="en-US" altLang="ja-JP" sz="1700" i="1" dirty="0">
                <a:latin typeface="HGP創英角ﾎﾟｯﾌﾟ体" pitchFamily="50" charset="-128"/>
                <a:ea typeface="HGP創英角ﾎﾟｯﾌﾟ体" pitchFamily="50" charset="-128"/>
                <a:cs typeface="Segoe UI Black" panose="020B0A02040204020203" pitchFamily="34" charset="0"/>
              </a:rPr>
              <a:t>AH, et al.</a:t>
            </a:r>
          </a:p>
          <a:p>
            <a:r>
              <a:rPr lang="en-US" altLang="ja-JP" sz="1700" i="1" dirty="0">
                <a:latin typeface="HGP創英角ﾎﾟｯﾌﾟ体" pitchFamily="50" charset="-128"/>
                <a:ea typeface="HGP創英角ﾎﾟｯﾌﾟ体" pitchFamily="50" charset="-128"/>
                <a:cs typeface="Segoe UI Black" panose="020B0A02040204020203" pitchFamily="34" charset="0"/>
              </a:rPr>
              <a:t> J </a:t>
            </a:r>
            <a:r>
              <a:rPr lang="en-US" altLang="ja-JP" sz="1700" i="1" dirty="0" err="1">
                <a:latin typeface="HGP創英角ﾎﾟｯﾌﾟ体" pitchFamily="50" charset="-128"/>
                <a:ea typeface="HGP創英角ﾎﾟｯﾌﾟ体" pitchFamily="50" charset="-128"/>
                <a:cs typeface="Segoe UI Black" panose="020B0A02040204020203" pitchFamily="34" charset="0"/>
              </a:rPr>
              <a:t>PainSymptom</a:t>
            </a:r>
            <a:r>
              <a:rPr lang="en-US" altLang="ja-JP" sz="1700" i="1" dirty="0">
                <a:latin typeface="HGP創英角ﾎﾟｯﾌﾟ体" pitchFamily="50" charset="-128"/>
                <a:ea typeface="HGP創英角ﾎﾟｯﾌﾟ体" pitchFamily="50" charset="-128"/>
                <a:cs typeface="Segoe UI Black" panose="020B0A02040204020203" pitchFamily="34" charset="0"/>
              </a:rPr>
              <a:t> Manage 2012</a:t>
            </a:r>
            <a:endParaRPr lang="en-US" sz="1700" i="1" dirty="0">
              <a:latin typeface="HGP創英角ﾎﾟｯﾌﾟ体" pitchFamily="50" charset="-128"/>
              <a:ea typeface="HGP創英角ﾎﾟｯﾌﾟ体" pitchFamily="50" charset="-128"/>
              <a:cs typeface="Segoe UI Black" panose="020B0A02040204020203" pitchFamily="34" charset="0"/>
            </a:endParaRPr>
          </a:p>
        </p:txBody>
      </p:sp>
      <p:sp>
        <p:nvSpPr>
          <p:cNvPr id="32" name="タイトル 1"/>
          <p:cNvSpPr txBox="1">
            <a:spLocks/>
          </p:cNvSpPr>
          <p:nvPr/>
        </p:nvSpPr>
        <p:spPr>
          <a:xfrm>
            <a:off x="834063" y="93835"/>
            <a:ext cx="1058287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742950" indent="-742950" algn="ctr">
              <a:spcBef>
                <a:spcPct val="0"/>
              </a:spcBef>
              <a:defRPr/>
            </a:pPr>
            <a:r>
              <a:rPr lang="ja-JP" altLang="en-US" sz="4400" dirty="0" smtClean="0">
                <a:solidFill>
                  <a:srgbClr val="CC00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Segoe UI Black" panose="020B0A02040204020203" pitchFamily="34" charset="0"/>
              </a:rPr>
              <a:t>地域</a:t>
            </a:r>
            <a:r>
              <a:rPr lang="ja-JP" altLang="en-US" sz="4400" dirty="0">
                <a:solidFill>
                  <a:srgbClr val="CC00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Segoe UI Black" panose="020B0A02040204020203" pitchFamily="34" charset="0"/>
              </a:rPr>
              <a:t>完結型</a:t>
            </a: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Segoe UI Black" panose="020B0A02040204020203" pitchFamily="34" charset="0"/>
              </a:rPr>
              <a:t>(</a:t>
            </a:r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Segoe UI Black" panose="020B0A02040204020203" pitchFamily="34" charset="0"/>
              </a:rPr>
              <a:t>緩和</a:t>
            </a: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Segoe UI Black" panose="020B0A02040204020203" pitchFamily="34" charset="0"/>
              </a:rPr>
              <a:t>)</a:t>
            </a:r>
            <a:r>
              <a:rPr lang="ja-JP" altLang="en-US" sz="4400" dirty="0">
                <a:solidFill>
                  <a:srgbClr val="CC00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Segoe UI Black" panose="020B0A02040204020203" pitchFamily="34" charset="0"/>
              </a:rPr>
              <a:t>ケア</a:t>
            </a:r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Segoe UI Black" panose="020B0A02040204020203" pitchFamily="34" charset="0"/>
              </a:rPr>
              <a:t>　モデル</a:t>
            </a:r>
            <a:endParaRPr lang="en-US" altLang="ja-JP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Segoe UI Black" panose="020B0A02040204020203" pitchFamily="34" charset="0"/>
            </a:endParaRPr>
          </a:p>
          <a:p>
            <a:pPr marL="742950" indent="-742950" algn="ctr">
              <a:spcBef>
                <a:spcPct val="0"/>
              </a:spcBef>
              <a:defRPr/>
            </a:pPr>
            <a:r>
              <a:rPr lang="en-US" altLang="ja-JP" sz="3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Segoe UI Black" panose="020B0A02040204020203" pitchFamily="34" charset="0"/>
              </a:rPr>
              <a:t>Community Based Palliative Care (</a:t>
            </a:r>
            <a:r>
              <a:rPr lang="en-US" altLang="ja-JP" sz="31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Segoe UI Black" panose="020B0A02040204020203" pitchFamily="34" charset="0"/>
              </a:rPr>
              <a:t>CBPC</a:t>
            </a:r>
            <a:r>
              <a:rPr lang="en-US" altLang="ja-JP" sz="3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Segoe UI Black" panose="020B0A02040204020203" pitchFamily="34" charset="0"/>
              </a:rPr>
              <a:t>)</a:t>
            </a:r>
            <a:r>
              <a:rPr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Segoe UI Black" panose="020B0A02040204020203" pitchFamily="34" charset="0"/>
              </a:rPr>
              <a:t>　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5231904" y="3418148"/>
            <a:ext cx="891716" cy="10852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Callout 27"/>
          <p:cNvSpPr/>
          <p:nvPr/>
        </p:nvSpPr>
        <p:spPr>
          <a:xfrm>
            <a:off x="8184232" y="1323356"/>
            <a:ext cx="3931816" cy="2388605"/>
          </a:xfrm>
          <a:prstGeom prst="wedgeEllipseCallou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状況に応じて療養場所を変える</a:t>
            </a:r>
            <a:endParaRPr lang="en-US" sz="36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0" name="Oval 9"/>
          <p:cNvSpPr/>
          <p:nvPr/>
        </p:nvSpPr>
        <p:spPr>
          <a:xfrm>
            <a:off x="2351585" y="6012088"/>
            <a:ext cx="7128792" cy="6206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急性期病院・がん</a:t>
            </a:r>
            <a:r>
              <a:rPr lang="ja-JP" altLang="en-US" sz="24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診療連携拠点</a:t>
            </a:r>
            <a:r>
              <a:rPr lang="ja-JP" altLang="en-US" sz="24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病院</a:t>
            </a:r>
            <a:endParaRPr lang="en-US" altLang="ja-JP" sz="24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20995" y="1360344"/>
            <a:ext cx="3905061" cy="1138773"/>
          </a:xfrm>
          <a:prstGeom prst="rect">
            <a:avLst/>
          </a:prstGeom>
          <a:noFill/>
          <a:ln w="76200">
            <a:solidFill>
              <a:srgbClr val="CC0066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退院支援</a:t>
            </a:r>
            <a:endParaRPr kumimoji="1" lang="en-US" altLang="ja-JP" sz="28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en-US" altLang="ja-JP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Transitional Care Management </a:t>
            </a:r>
          </a:p>
          <a:p>
            <a:r>
              <a:rPr kumimoji="1" lang="en-US" altLang="ja-JP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(TCM)</a:t>
            </a:r>
            <a:endParaRPr kumimoji="1" lang="ja-JP" altLang="en-US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249311" y="4227519"/>
            <a:ext cx="3398687" cy="584775"/>
          </a:xfrm>
          <a:prstGeom prst="rect">
            <a:avLst/>
          </a:prstGeom>
          <a:solidFill>
            <a:schemeClr val="bg1"/>
          </a:solidFill>
          <a:ln w="76200">
            <a:solidFill>
              <a:srgbClr val="CC0099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早期緩和ケア介入</a:t>
            </a:r>
            <a:endParaRPr kumimoji="1" lang="en-US" altLang="ja-JP" sz="32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077226" y="4880662"/>
            <a:ext cx="3995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JS </a:t>
            </a:r>
            <a:r>
              <a:rPr kumimoji="1" lang="en-US" altLang="ja-JP" dirty="0" err="1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Temel</a:t>
            </a:r>
            <a:r>
              <a:rPr kumimoji="1"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, et al. N</a:t>
            </a: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dirty="0" err="1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Engl</a:t>
            </a:r>
            <a:r>
              <a: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J Med 2010</a:t>
            </a:r>
            <a:r>
              <a:rPr kumimoji="1"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-4362" y="6819881"/>
            <a:ext cx="12196362" cy="2941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0" y="1216327"/>
            <a:ext cx="121920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24"/>
          <p:cNvCxnSpPr/>
          <p:nvPr/>
        </p:nvCxnSpPr>
        <p:spPr>
          <a:xfrm>
            <a:off x="5788152" y="5330952"/>
            <a:ext cx="0" cy="838200"/>
          </a:xfrm>
          <a:prstGeom prst="straightConnector1">
            <a:avLst/>
          </a:prstGeom>
          <a:ln w="88900">
            <a:solidFill>
              <a:srgbClr val="CC0099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20"/>
          <p:cNvCxnSpPr/>
          <p:nvPr/>
        </p:nvCxnSpPr>
        <p:spPr>
          <a:xfrm rot="5400000" flipH="1" flipV="1">
            <a:off x="6426132" y="4695236"/>
            <a:ext cx="1800200" cy="864096"/>
          </a:xfrm>
          <a:prstGeom prst="bentConnector3">
            <a:avLst>
              <a:gd name="adj1" fmla="val 50000"/>
            </a:avLst>
          </a:prstGeom>
          <a:ln w="57150">
            <a:solidFill>
              <a:srgbClr val="CC0099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85800" y="4105379"/>
            <a:ext cx="3262432" cy="584775"/>
          </a:xfrm>
          <a:prstGeom prst="rect">
            <a:avLst/>
          </a:prstGeom>
          <a:noFill/>
          <a:ln w="76200">
            <a:solidFill>
              <a:srgbClr val="CC0099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多職種連携・協働</a:t>
            </a:r>
            <a:endParaRPr kumimoji="1" lang="ja-JP" altLang="en-US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1" name="Oval 6"/>
          <p:cNvSpPr/>
          <p:nvPr/>
        </p:nvSpPr>
        <p:spPr>
          <a:xfrm>
            <a:off x="3208856" y="2571730"/>
            <a:ext cx="1944216" cy="1800200"/>
          </a:xfrm>
          <a:prstGeom prst="ellipse">
            <a:avLst/>
          </a:prstGeom>
          <a:noFill/>
          <a:ln w="762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2" name="Oval 9"/>
          <p:cNvSpPr/>
          <p:nvPr/>
        </p:nvSpPr>
        <p:spPr>
          <a:xfrm>
            <a:off x="2370225" y="6010473"/>
            <a:ext cx="7128792" cy="620688"/>
          </a:xfrm>
          <a:prstGeom prst="ellipse">
            <a:avLst/>
          </a:prstGeom>
          <a:noFill/>
          <a:ln w="762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24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5311" y="4810951"/>
            <a:ext cx="4825360" cy="1323439"/>
          </a:xfrm>
          <a:prstGeom prst="rect">
            <a:avLst/>
          </a:prstGeom>
          <a:solidFill>
            <a:schemeClr val="bg1"/>
          </a:solidFill>
          <a:ln w="76200">
            <a:solidFill>
              <a:srgbClr val="CC0099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病院の医師も積極的に</a:t>
            </a:r>
            <a:r>
              <a:rPr kumimoji="1"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訪問看護</a:t>
            </a:r>
            <a:endParaRPr kumimoji="1" lang="en-US" altLang="ja-JP" sz="32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を</a:t>
            </a:r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利用してほしい。</a:t>
            </a:r>
            <a:endParaRPr lang="en-US" altLang="ja-JP" sz="2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＝早期緩和ケア介入の</a:t>
            </a:r>
            <a:r>
              <a:rPr lang="en-US" altLang="ja-JP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手段</a:t>
            </a:r>
            <a:endParaRPr kumimoji="1" lang="en-US" altLang="ja-JP" sz="2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8734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28" grpId="0" animBg="1"/>
      <p:bldP spid="2" grpId="0" animBg="1"/>
      <p:bldP spid="4" grpId="0" animBg="1"/>
      <p:bldP spid="6" grpId="0"/>
      <p:bldP spid="12" grpId="0" animBg="1"/>
      <p:bldP spid="41" grpId="0" animBg="1"/>
      <p:bldP spid="42" grpId="0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まと</a:t>
            </a: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め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福岡東在宅ケアネットワーク</a:t>
            </a:r>
            <a:endParaRPr lang="en-US" altLang="ja-JP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個人参加</a:t>
            </a:r>
            <a:endParaRPr lang="en-US" altLang="ja-JP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行政医師会連携</a:t>
            </a:r>
            <a:endParaRPr lang="en-US" altLang="ja-JP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 </a:t>
            </a: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在宅医療の役割：　プライマリケア＋緩和ケア＋その他</a:t>
            </a:r>
            <a:endParaRPr lang="en-US" altLang="ja-JP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endParaRPr lang="en-US" altLang="ja-JP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  地域完結型緩和ケア：　状況に応じて療養場所を変える</a:t>
            </a:r>
            <a:endParaRPr lang="en-US" altLang="ja-JP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　　　　　　　　　 退院支援 </a:t>
            </a:r>
            <a:r>
              <a: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(TCM) 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0" y="1755823"/>
            <a:ext cx="121920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-4362" y="6819881"/>
            <a:ext cx="12196362" cy="2941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495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ご清聴ありがとうございました</a:t>
            </a: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。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ja-JP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0" y="1755823"/>
            <a:ext cx="121920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-4362" y="6819881"/>
            <a:ext cx="12196362" cy="2941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259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メニュー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在宅ケアネット</a:t>
            </a:r>
            <a:endParaRPr lang="en-US" altLang="ja-JP" sz="32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 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福岡東在宅ケア</a:t>
            </a:r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ネットワーク</a:t>
            </a:r>
            <a:endParaRPr kumimoji="1" lang="en-US" altLang="ja-JP" sz="32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endParaRPr lang="en-US" altLang="ja-JP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</a:t>
            </a:r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私たちが考えていること</a:t>
            </a:r>
            <a:endParaRPr lang="en-US" altLang="ja-JP" sz="32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 </a:t>
            </a:r>
            <a:r>
              <a:rPr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2-1 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在宅医療の役割</a:t>
            </a:r>
            <a:endParaRPr lang="en-US" altLang="ja-JP" sz="32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  2-2 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地域完結型緩和ケア　</a:t>
            </a:r>
            <a:endParaRPr lang="en-US" altLang="ja-JP" sz="32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  2-3 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多職種協働 のイメージ</a:t>
            </a:r>
            <a:endParaRPr lang="en-US" altLang="ja-JP" sz="32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0" y="1755823"/>
            <a:ext cx="121920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-4362" y="6819881"/>
            <a:ext cx="12196362" cy="2941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778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kumimoji="1" lang="ja-JP" altLang="en-US" sz="3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在宅ケアネットワーク </a:t>
            </a:r>
            <a:r>
              <a:rPr kumimoji="1"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Home Care Network</a:t>
            </a:r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(HCN)</a:t>
            </a:r>
            <a:endParaRPr kumimoji="1" lang="ja-JP" altLang="en-US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ts val="4500"/>
              </a:lnSpc>
              <a:buNone/>
            </a:pP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地域 </a:t>
            </a:r>
            <a:r>
              <a:rPr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特に在宅</a:t>
            </a:r>
            <a:r>
              <a:rPr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)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において、</a:t>
            </a:r>
            <a:r>
              <a:rPr lang="ja-JP" altLang="en-US" sz="3200" dirty="0" smtClean="0">
                <a:solidFill>
                  <a:srgbClr val="CC00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多職種協働 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による質の高いケアを供給するための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ネットワーク</a:t>
            </a:r>
            <a:endParaRPr lang="en-US" altLang="ja-JP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lnSpc>
                <a:spcPts val="4500"/>
              </a:lnSpc>
              <a:buNone/>
            </a:pP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一般的活動：　現場での協働</a:t>
            </a:r>
            <a:endParaRPr lang="en-US" altLang="ja-JP" sz="32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lnSpc>
                <a:spcPts val="4500"/>
              </a:lnSpc>
              <a:buNone/>
            </a:pPr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　　情報共有</a:t>
            </a:r>
            <a:endParaRPr lang="en-US" altLang="ja-JP" sz="32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lnSpc>
                <a:spcPts val="4500"/>
              </a:lnSpc>
              <a:buNone/>
            </a:pPr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　　研修プログラム・研修会 </a:t>
            </a:r>
            <a:r>
              <a:rPr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ケアの標準化</a:t>
            </a:r>
            <a:r>
              <a:rPr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)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など</a:t>
            </a:r>
            <a:endParaRPr lang="en-US" altLang="ja-JP" sz="32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lnSpc>
                <a:spcPts val="4500"/>
              </a:lnSpc>
              <a:buNone/>
            </a:pP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日本</a:t>
            </a:r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全国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に様々（運営のし方</a:t>
            </a:r>
            <a:r>
              <a:rPr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)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な在宅ケアネットワークが存在する。</a:t>
            </a:r>
            <a:endParaRPr lang="en-US" altLang="ja-JP" sz="32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0" y="1755823"/>
            <a:ext cx="121920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-4362" y="6819881"/>
            <a:ext cx="12196362" cy="2941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6"/>
          <p:cNvSpPr txBox="1"/>
          <p:nvPr/>
        </p:nvSpPr>
        <p:spPr>
          <a:xfrm>
            <a:off x="6278880" y="6246764"/>
            <a:ext cx="5425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Segoe UI Black" panose="020B0A02040204020203" pitchFamily="34" charset="0"/>
              </a:rPr>
              <a:t>Bainbridge D, et al. </a:t>
            </a:r>
            <a:r>
              <a:rPr lang="en-US" altLang="ja-JP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Segoe UI Black" panose="020B0A02040204020203" pitchFamily="34" charset="0"/>
              </a:rPr>
              <a:t>BMC</a:t>
            </a:r>
            <a:r>
              <a:rPr lang="ja-JP" altLang="en-US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Segoe UI Black" panose="020B0A02040204020203" pitchFamily="34" charset="0"/>
              </a:rPr>
              <a:t> </a:t>
            </a:r>
            <a:r>
              <a:rPr lang="en-US" altLang="ja-JP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Segoe UI Black" panose="020B0A02040204020203" pitchFamily="34" charset="0"/>
              </a:rPr>
              <a:t>Palliative Care 2010;9:8</a:t>
            </a:r>
            <a:endParaRPr lang="en-US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84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福岡東在宅ケアネットワーク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ts val="4500"/>
              </a:lnSpc>
              <a:buNone/>
            </a:pPr>
            <a:endParaRPr lang="en-US" altLang="ja-JP" sz="32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lnSpc>
                <a:spcPts val="4500"/>
              </a:lnSpc>
              <a:buNone/>
            </a:pP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福岡市東区</a:t>
            </a:r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とその周辺 </a:t>
            </a:r>
            <a:r>
              <a:rPr lang="en-US" altLang="ja-JP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</a:t>
            </a:r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博多区・粕屋郡</a:t>
            </a:r>
            <a:r>
              <a:rPr lang="en-US" altLang="ja-JP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) </a:t>
            </a:r>
          </a:p>
          <a:p>
            <a:pPr marL="0" indent="0">
              <a:lnSpc>
                <a:spcPts val="4500"/>
              </a:lnSpc>
              <a:buNone/>
            </a:pPr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在宅ケアに従事する</a:t>
            </a:r>
            <a:r>
              <a:rPr lang="ja-JP" altLang="en-US" sz="3200" dirty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個人</a:t>
            </a:r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で構成</a:t>
            </a:r>
            <a:endParaRPr lang="en-US" altLang="ja-JP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lnSpc>
                <a:spcPts val="4500"/>
              </a:lnSpc>
              <a:buNone/>
            </a:pPr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情報交換の場 </a:t>
            </a:r>
            <a:r>
              <a:rPr lang="en-US" altLang="ja-JP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</a:t>
            </a:r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メーリングリスト）として発足 </a:t>
            </a:r>
            <a:r>
              <a:rPr lang="en-US" altLang="ja-JP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(2008</a:t>
            </a:r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</a:t>
            </a:r>
            <a:r>
              <a:rPr lang="en-US" altLang="ja-JP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) </a:t>
            </a:r>
          </a:p>
          <a:p>
            <a:pPr marL="0" indent="0">
              <a:lnSpc>
                <a:spcPts val="4500"/>
              </a:lnSpc>
              <a:buNone/>
            </a:pP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後援</a:t>
            </a:r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団体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として　</a:t>
            </a:r>
            <a:r>
              <a:rPr lang="ja-JP" altLang="en-US" sz="3200" dirty="0" smtClean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東区保健福祉センター 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 </a:t>
            </a:r>
            <a:r>
              <a:rPr lang="ja-JP" altLang="en-US" sz="3200" dirty="0" smtClean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東区医師会</a:t>
            </a:r>
            <a:endParaRPr lang="en-US" altLang="ja-JP" sz="3200" dirty="0" smtClean="0">
              <a:solidFill>
                <a:srgbClr val="C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lnSpc>
                <a:spcPts val="4500"/>
              </a:lnSpc>
              <a:buNone/>
            </a:pPr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会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員数 </a:t>
            </a:r>
            <a:r>
              <a:rPr lang="en-US" altLang="ja-JP" sz="3200" dirty="0" smtClean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316</a:t>
            </a:r>
            <a:r>
              <a:rPr lang="ja-JP" altLang="en-US" sz="3200" dirty="0" smtClean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名</a:t>
            </a:r>
            <a:r>
              <a:rPr lang="en-US" altLang="ja-JP" sz="3200" dirty="0" smtClean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(19</a:t>
            </a:r>
            <a:r>
              <a:rPr lang="ja-JP" altLang="en-US" sz="3200" dirty="0" smtClean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業種</a:t>
            </a:r>
            <a:r>
              <a:rPr lang="en-US" altLang="ja-JP" sz="3200" dirty="0" smtClean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)   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会員所属施設 </a:t>
            </a:r>
            <a:r>
              <a:rPr lang="en-US" altLang="ja-JP" sz="3200" dirty="0" smtClean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172</a:t>
            </a:r>
            <a:r>
              <a:rPr lang="ja-JP" altLang="en-US" sz="3200" dirty="0" smtClean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施設 </a:t>
            </a:r>
            <a:r>
              <a:rPr lang="en-US" altLang="ja-JP" sz="3200" dirty="0" smtClean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(18</a:t>
            </a:r>
            <a:r>
              <a:rPr lang="ja-JP" altLang="en-US" sz="3200" dirty="0" smtClean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業種</a:t>
            </a:r>
            <a:r>
              <a:rPr lang="en-US" altLang="ja-JP" sz="3200" dirty="0" smtClean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) 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0" y="1755823"/>
            <a:ext cx="121920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-4362" y="6819881"/>
            <a:ext cx="12196362" cy="2941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グループ化 6"/>
          <p:cNvGrpSpPr/>
          <p:nvPr/>
        </p:nvGrpSpPr>
        <p:grpSpPr>
          <a:xfrm>
            <a:off x="7286613" y="145559"/>
            <a:ext cx="4442686" cy="3619137"/>
            <a:chOff x="7286613" y="145559"/>
            <a:chExt cx="4442686" cy="3619137"/>
          </a:xfrm>
        </p:grpSpPr>
        <p:pic>
          <p:nvPicPr>
            <p:cNvPr id="1026" name="Picture 2" descr="「肩組み　イラスト」の画像検索結果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86948" y="495754"/>
              <a:ext cx="2272937" cy="32689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テキスト ボックス 5"/>
            <p:cNvSpPr txBox="1"/>
            <p:nvPr/>
          </p:nvSpPr>
          <p:spPr>
            <a:xfrm>
              <a:off x="8673608" y="145559"/>
              <a:ext cx="2457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福岡東在宅ネットワーク</a:t>
              </a:r>
              <a:endPara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7286613" y="1945559"/>
              <a:ext cx="24128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東区保健福祉センター</a:t>
              </a:r>
              <a:endPara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10390471" y="1948636"/>
              <a:ext cx="1338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東区医師会</a:t>
              </a:r>
              <a:endPara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4359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コンテンツ プレースホルダー 6"/>
          <p:cNvGraphicFramePr>
            <a:graphicFrameLocks noGrp="1"/>
          </p:cNvGraphicFramePr>
          <p:nvPr>
            <p:ph idx="1"/>
            <p:extLst/>
          </p:nvPr>
        </p:nvGraphicFramePr>
        <p:xfrm>
          <a:off x="875211" y="787931"/>
          <a:ext cx="10472058" cy="5551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466344" y="233389"/>
            <a:ext cx="11356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福岡東在宅ケアネットワーク </a:t>
            </a:r>
            <a:r>
              <a:rPr kumimoji="1" lang="en-US" altLang="ja-JP" sz="2800" dirty="0" smtClean="0">
                <a:solidFill>
                  <a:srgbClr val="C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316</a:t>
            </a:r>
            <a:r>
              <a:rPr kumimoji="1" lang="ja-JP" altLang="en-US" sz="2800" dirty="0" smtClean="0">
                <a:solidFill>
                  <a:srgbClr val="C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名 </a:t>
            </a:r>
            <a:r>
              <a:rPr kumimoji="1" lang="en-US" altLang="ja-JP" sz="2800" dirty="0" smtClean="0">
                <a:solidFill>
                  <a:srgbClr val="C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19</a:t>
            </a:r>
            <a:r>
              <a:rPr kumimoji="1" lang="ja-JP" altLang="en-US" sz="2800" dirty="0" smtClean="0">
                <a:solidFill>
                  <a:srgbClr val="C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職種</a:t>
            </a:r>
            <a:r>
              <a:rPr kumimoji="1" lang="ja-JP" altLang="en-US" sz="2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職種別会員数 </a:t>
            </a:r>
            <a:r>
              <a:rPr kumimoji="1" lang="en-US" altLang="ja-JP" sz="1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2016</a:t>
            </a:r>
            <a:r>
              <a:rPr kumimoji="1" lang="ja-JP" altLang="en-US" sz="1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年</a:t>
            </a:r>
            <a:r>
              <a:rPr kumimoji="1" lang="en-US" altLang="ja-JP" sz="1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9</a:t>
            </a:r>
            <a:r>
              <a:rPr kumimoji="1" lang="ja-JP" altLang="en-US" sz="1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月</a:t>
            </a:r>
            <a:r>
              <a:rPr kumimoji="1" lang="en-US" altLang="ja-JP" sz="1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30</a:t>
            </a:r>
            <a:r>
              <a:rPr kumimoji="1" lang="ja-JP" altLang="en-US" sz="1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日集計</a:t>
            </a:r>
            <a:endParaRPr kumimoji="1" lang="ja-JP" altLang="en-US" sz="14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-4362" y="6819881"/>
            <a:ext cx="12196362" cy="2941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476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福岡東在宅ケアネットワーク　主な活動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36135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ja-JP" altLang="en-US" sz="3200" dirty="0" smtClean="0">
                <a:solidFill>
                  <a:schemeClr val="accent6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</a:t>
            </a:r>
            <a:r>
              <a:rPr lang="ja-JP" altLang="en-US" sz="3200" dirty="0" smtClean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メーリングリストによる情報交換</a:t>
            </a:r>
            <a:endParaRPr lang="en-US" altLang="ja-JP" sz="32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en-US" altLang="ja-JP" sz="3200" dirty="0" smtClean="0">
                <a:solidFill>
                  <a:schemeClr val="accent6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</a:t>
            </a:r>
            <a:r>
              <a:rPr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ホームページ</a:t>
            </a:r>
            <a:endParaRPr lang="en-US" altLang="ja-JP" sz="32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en-US" altLang="ja-JP" sz="3200" dirty="0" smtClean="0">
                <a:solidFill>
                  <a:schemeClr val="accent6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</a:t>
            </a:r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症例検討会： </a:t>
            </a:r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ケアの標準化、</a:t>
            </a:r>
            <a:r>
              <a:rPr lang="en-US" altLang="ja-JP" sz="2400" dirty="0" smtClean="0">
                <a:solidFill>
                  <a:srgbClr val="78026A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Transitional Care (</a:t>
            </a:r>
            <a:r>
              <a:rPr lang="ja-JP" altLang="en-US" sz="2400" dirty="0" smtClean="0">
                <a:solidFill>
                  <a:srgbClr val="78026A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退院支援</a:t>
            </a:r>
            <a:r>
              <a:rPr lang="en-US" altLang="ja-JP" sz="2400" dirty="0" smtClean="0">
                <a:solidFill>
                  <a:srgbClr val="78026A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)</a:t>
            </a:r>
            <a:r>
              <a:rPr lang="en-US" altLang="ja-JP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</a:p>
          <a:p>
            <a:pPr marL="0" indent="0">
              <a:buNone/>
            </a:pPr>
            <a:r>
              <a:rPr lang="en-US" altLang="ja-JP" sz="3200" dirty="0" smtClean="0">
                <a:solidFill>
                  <a:schemeClr val="accent6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4</a:t>
            </a:r>
            <a:r>
              <a:rPr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東区緩和医療を考える会： </a:t>
            </a:r>
            <a:r>
              <a:rPr lang="en-US" altLang="ja-JP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次～</a:t>
            </a:r>
            <a:r>
              <a:rPr lang="en-US" altLang="ja-JP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</a:t>
            </a:r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次緩和ケアプロバイダー</a:t>
            </a:r>
            <a:endParaRPr lang="en-US" altLang="ja-JP" sz="2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en-US" altLang="ja-JP" sz="3200" dirty="0" smtClean="0">
                <a:solidFill>
                  <a:schemeClr val="accent6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5</a:t>
            </a:r>
            <a:r>
              <a:rPr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市民公開シンポジウム</a:t>
            </a:r>
            <a:r>
              <a:rPr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: 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劇団 </a:t>
            </a:r>
            <a:r>
              <a:rPr lang="ja-JP" altLang="en-US" sz="2400" dirty="0" err="1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いっちゃん</a:t>
            </a:r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座</a:t>
            </a:r>
            <a:endParaRPr lang="en-US" altLang="ja-JP" sz="2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en-US" altLang="ja-JP" sz="3200" dirty="0" smtClean="0">
                <a:solidFill>
                  <a:schemeClr val="accent6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6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在宅ホスピスを語る会</a:t>
            </a:r>
            <a:endParaRPr lang="en-US" altLang="ja-JP" sz="32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en-US" altLang="ja-JP" sz="3200" dirty="0" smtClean="0">
                <a:solidFill>
                  <a:schemeClr val="accent6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7</a:t>
            </a:r>
            <a:r>
              <a:rPr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処遇困難事例検討会： </a:t>
            </a:r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バーンアウト予防 ・ 地域完結型ケア継続</a:t>
            </a:r>
            <a:endParaRPr lang="en-US" altLang="ja-JP" sz="2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en-US" altLang="ja-JP" sz="3200" dirty="0" smtClean="0">
                <a:solidFill>
                  <a:schemeClr val="accent6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8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その他：　他団体と共催で研修会など</a:t>
            </a:r>
            <a:endParaRPr lang="en-US" altLang="ja-JP" sz="32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0" y="1755823"/>
            <a:ext cx="121920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-4362" y="6819881"/>
            <a:ext cx="12196362" cy="2941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円/楕円 5"/>
          <p:cNvSpPr/>
          <p:nvPr/>
        </p:nvSpPr>
        <p:spPr>
          <a:xfrm>
            <a:off x="722809" y="3047999"/>
            <a:ext cx="618309" cy="539931"/>
          </a:xfrm>
          <a:prstGeom prst="ellipse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7802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688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</a:t>
            </a:r>
            <a:r>
              <a:rPr kumimoji="1"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-1</a:t>
            </a:r>
            <a:r>
              <a:rPr kumimoji="1"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在宅医療の役割</a:t>
            </a:r>
            <a:endParaRPr kumimoji="1" lang="ja-JP" altLang="en-US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75053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ts val="4300"/>
              </a:lnSpc>
              <a:buNone/>
            </a:pP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在宅患者訪問診療料</a:t>
            </a:r>
            <a:endParaRPr lang="en-US" altLang="ja-JP" sz="32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lnSpc>
                <a:spcPts val="4300"/>
              </a:lnSpc>
              <a:buNone/>
            </a:pP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</a:t>
            </a:r>
            <a:r>
              <a:rPr lang="en-US" altLang="ja-JP" sz="3200" dirty="0" smtClean="0">
                <a:solidFill>
                  <a:srgbClr val="CC00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3200" dirty="0" smtClean="0">
                <a:solidFill>
                  <a:srgbClr val="CC00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人の患者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に対して</a:t>
            </a:r>
            <a:r>
              <a:rPr lang="en-US" altLang="ja-JP" sz="3200" dirty="0" smtClean="0">
                <a:solidFill>
                  <a:srgbClr val="CC00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3200" dirty="0" err="1" smtClean="0">
                <a:solidFill>
                  <a:srgbClr val="CC00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つの</a:t>
            </a:r>
            <a:r>
              <a:rPr lang="ja-JP" altLang="en-US" sz="3200" dirty="0" smtClean="0">
                <a:solidFill>
                  <a:srgbClr val="CC00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医療機関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の医師が指導管理の下に継続的に行われる訪問診療について、</a:t>
            </a:r>
            <a:r>
              <a:rPr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日につき</a:t>
            </a:r>
            <a:r>
              <a:rPr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回限り算定する・・」</a:t>
            </a:r>
            <a:endParaRPr lang="en-US" altLang="ja-JP" sz="32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lnSpc>
                <a:spcPts val="4300"/>
              </a:lnSpc>
              <a:buNone/>
            </a:pP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訪問診療を行う医師は　</a:t>
            </a:r>
            <a:r>
              <a:rPr lang="ja-JP" altLang="en-US" sz="3200" dirty="0" smtClean="0">
                <a:solidFill>
                  <a:srgbClr val="CC00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かかりつけ医 （プライマリケア</a:t>
            </a:r>
            <a:endParaRPr lang="en-US" altLang="ja-JP" sz="3200" dirty="0" smtClean="0">
              <a:solidFill>
                <a:srgbClr val="CC0066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lnSpc>
                <a:spcPts val="4300"/>
              </a:lnSpc>
              <a:buNone/>
            </a:pPr>
            <a:r>
              <a:rPr lang="ja-JP" altLang="en-US" sz="3200" dirty="0">
                <a:solidFill>
                  <a:srgbClr val="CC00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3200" dirty="0" smtClean="0">
                <a:solidFill>
                  <a:srgbClr val="CC00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ドクター</a:t>
            </a:r>
            <a:r>
              <a:rPr lang="en-US" altLang="ja-JP" sz="3200" dirty="0" smtClean="0">
                <a:solidFill>
                  <a:srgbClr val="CC00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)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として機能することが求められている。</a:t>
            </a:r>
            <a:endParaRPr lang="en-US" altLang="ja-JP" sz="32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右矢印 5"/>
          <p:cNvSpPr/>
          <p:nvPr/>
        </p:nvSpPr>
        <p:spPr>
          <a:xfrm>
            <a:off x="1021491" y="4366054"/>
            <a:ext cx="395417" cy="3871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68562" y="374736"/>
            <a:ext cx="557235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CC00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プライマリケア </a:t>
            </a:r>
            <a:endParaRPr kumimoji="1" lang="en-US" altLang="ja-JP" sz="3200" dirty="0" smtClean="0">
              <a:solidFill>
                <a:srgbClr val="CC0066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</a:t>
            </a:r>
            <a:r>
              <a:rPr kumimoji="1" lang="en-US" altLang="ja-JP" sz="3200" dirty="0" smtClean="0">
                <a:solidFill>
                  <a:srgbClr val="CC00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Home-Based Primary Care</a:t>
            </a:r>
            <a:r>
              <a:rPr kumimoji="1"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)</a:t>
            </a:r>
            <a:endParaRPr kumimoji="1" lang="ja-JP" altLang="en-US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868562" y="1789498"/>
            <a:ext cx="6824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JL Hayashi, et al. Geriatric Home-Based Medical Care, 2015 Springer</a:t>
            </a:r>
            <a:endParaRPr kumimoji="1" lang="ja-JP" altLang="en-US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0" y="1755823"/>
            <a:ext cx="121920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-4362" y="6819881"/>
            <a:ext cx="12196362" cy="2941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127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</a:t>
            </a:r>
            <a:r>
              <a:rPr kumimoji="1"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在宅医療 </a:t>
            </a:r>
            <a:r>
              <a:rPr kumimoji="1"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(Home-Based Medical Care) </a:t>
            </a:r>
            <a:r>
              <a:rPr kumimoji="1"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の役割</a:t>
            </a:r>
            <a:endParaRPr kumimoji="1" lang="ja-JP" altLang="en-US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936016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 </a:t>
            </a:r>
            <a:r>
              <a:rPr lang="ja-JP" altLang="en-US" sz="3200" dirty="0" smtClean="0">
                <a:solidFill>
                  <a:srgbClr val="CC00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プライマリケア</a:t>
            </a:r>
            <a:r>
              <a:rPr lang="ja-JP" altLang="en-US" sz="32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：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通院できない患者の</a:t>
            </a:r>
            <a:r>
              <a:rPr lang="ja-JP" altLang="en-US" sz="3200" dirty="0" smtClean="0">
                <a:solidFill>
                  <a:srgbClr val="CC00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かかりつけ医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：　</a:t>
            </a:r>
            <a:r>
              <a:rPr lang="ja-JP" altLang="en-US" sz="3200" dirty="0" smtClean="0">
                <a:solidFill>
                  <a:srgbClr val="CC00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最重要</a:t>
            </a:r>
            <a:endParaRPr lang="en-US" altLang="ja-JP" sz="3200" dirty="0" smtClean="0">
              <a:solidFill>
                <a:srgbClr val="CC0066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en-US" altLang="ja-JP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 Home-Based </a:t>
            </a:r>
            <a:r>
              <a:rPr lang="en-US" altLang="ja-JP" sz="3200" dirty="0" smtClean="0">
                <a:solidFill>
                  <a:srgbClr val="CC00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Primary</a:t>
            </a:r>
            <a:r>
              <a:rPr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Care (</a:t>
            </a:r>
            <a:r>
              <a:rPr lang="en-US" altLang="ja-JP" sz="3200" dirty="0" smtClean="0">
                <a:solidFill>
                  <a:srgbClr val="CC00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HBPC</a:t>
            </a:r>
            <a:r>
              <a:rPr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)</a:t>
            </a:r>
          </a:p>
          <a:p>
            <a:pPr marL="0" indent="0">
              <a:buNone/>
            </a:pPr>
            <a:endParaRPr lang="en-US" altLang="ja-JP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 </a:t>
            </a:r>
            <a:r>
              <a:rPr lang="ja-JP" altLang="en-US" sz="3200" dirty="0" smtClean="0">
                <a:solidFill>
                  <a:srgbClr val="CC00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緩和ケア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： </a:t>
            </a:r>
            <a:endParaRPr lang="en-US" altLang="ja-JP" sz="32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 </a:t>
            </a:r>
            <a:r>
              <a:rPr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Home-Based</a:t>
            </a:r>
            <a:r>
              <a:rPr lang="en-US" altLang="ja-JP" sz="3200" dirty="0" smtClean="0">
                <a:solidFill>
                  <a:schemeClr val="accent1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3200" dirty="0" smtClean="0">
                <a:solidFill>
                  <a:srgbClr val="CC00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Palliative</a:t>
            </a:r>
            <a:r>
              <a:rPr lang="en-US" altLang="ja-JP" sz="3200" dirty="0" smtClean="0">
                <a:solidFill>
                  <a:schemeClr val="accent1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Care (</a:t>
            </a:r>
            <a:r>
              <a:rPr lang="en-US" altLang="ja-JP" sz="3200" dirty="0" smtClean="0">
                <a:solidFill>
                  <a:srgbClr val="CC00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HBPC</a:t>
            </a:r>
            <a:r>
              <a:rPr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)</a:t>
            </a:r>
          </a:p>
          <a:p>
            <a:pPr marL="0" indent="0">
              <a:buNone/>
            </a:pPr>
            <a:endParaRPr lang="en-US" altLang="ja-JP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 </a:t>
            </a:r>
            <a:r>
              <a:rPr lang="ja-JP" altLang="en-US" sz="3200" dirty="0" smtClean="0">
                <a:solidFill>
                  <a:srgbClr val="CC00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その他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： </a:t>
            </a:r>
            <a:r>
              <a:rPr lang="ja-JP" altLang="en-US" sz="3200" dirty="0" smtClean="0">
                <a:solidFill>
                  <a:schemeClr val="accent6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下記は福岡市東区で往診可能な専門科</a:t>
            </a:r>
            <a:endParaRPr lang="en-US" altLang="ja-JP" sz="3200" dirty="0" smtClean="0">
              <a:solidFill>
                <a:schemeClr val="accent6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歯科・精神科・皮膚科・眼科・麻酔科・婦人科・泌尿器科・</a:t>
            </a:r>
            <a:endParaRPr lang="en-US" altLang="ja-JP" sz="32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耳鼻咽喉科</a:t>
            </a:r>
            <a:endParaRPr lang="en-US" altLang="ja-JP" sz="32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endParaRPr lang="en-US" altLang="ja-JP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8200" y="5934947"/>
            <a:ext cx="6824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JL Hayashi, et al. Geriatric Home-Based Medical Care, 2015 Springer</a:t>
            </a:r>
            <a:endParaRPr kumimoji="1" lang="ja-JP" altLang="en-US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0" y="1755823"/>
            <a:ext cx="121920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-4362" y="6819881"/>
            <a:ext cx="12196362" cy="2941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838200" y="6321994"/>
            <a:ext cx="109279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McCormick E</a:t>
            </a:r>
            <a:r>
              <a:rPr lang="en-US" altLang="ja-JP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, </a:t>
            </a:r>
            <a:r>
              <a:rPr kumimoji="1" lang="en-US" altLang="ja-JP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Chai E, Meier DE. Integrating palliative care into primary care. Mt Sinai J Med 2012;79:579-85</a:t>
            </a:r>
            <a:endParaRPr kumimoji="1" lang="ja-JP" altLang="en-US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137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altLang="ja-JP" sz="5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buNone/>
            </a:pPr>
            <a:endParaRPr lang="en-US" altLang="ja-JP" sz="5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buNone/>
            </a:pPr>
            <a:endParaRPr lang="en-US" altLang="ja-JP" sz="5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Oval 4"/>
          <p:cNvSpPr/>
          <p:nvPr/>
        </p:nvSpPr>
        <p:spPr>
          <a:xfrm>
            <a:off x="3478307" y="2514600"/>
            <a:ext cx="1944216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緩和</a:t>
            </a:r>
            <a:endParaRPr lang="en-US" altLang="ja-JP" sz="28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80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病棟</a:t>
            </a:r>
            <a:endParaRPr lang="en-US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Oval 7"/>
          <p:cNvSpPr/>
          <p:nvPr/>
        </p:nvSpPr>
        <p:spPr>
          <a:xfrm>
            <a:off x="5916707" y="2514600"/>
            <a:ext cx="1944216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在宅</a:t>
            </a:r>
            <a:endParaRPr lang="en-US" altLang="ja-JP" sz="28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40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ホスピス</a:t>
            </a:r>
            <a:endParaRPr 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Oval 9"/>
          <p:cNvSpPr/>
          <p:nvPr/>
        </p:nvSpPr>
        <p:spPr>
          <a:xfrm>
            <a:off x="2276347" y="5867400"/>
            <a:ext cx="7306924" cy="6206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急性期病院・がん診療連携拠点病院</a:t>
            </a:r>
            <a:endParaRPr lang="en-US" altLang="ja-JP" sz="2400" dirty="0" smtClean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" name="Oval 18"/>
          <p:cNvSpPr/>
          <p:nvPr/>
        </p:nvSpPr>
        <p:spPr>
          <a:xfrm>
            <a:off x="3044771" y="1196752"/>
            <a:ext cx="5112568" cy="4464496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cxnSp>
        <p:nvCxnSpPr>
          <p:cNvPr id="8" name="Elbow Connector 26"/>
          <p:cNvCxnSpPr/>
          <p:nvPr/>
        </p:nvCxnSpPr>
        <p:spPr>
          <a:xfrm rot="16200000" flipV="1">
            <a:off x="4205492" y="4351403"/>
            <a:ext cx="1552600" cy="1479394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hape 29"/>
          <p:cNvCxnSpPr/>
          <p:nvPr/>
        </p:nvCxnSpPr>
        <p:spPr>
          <a:xfrm flipV="1">
            <a:off x="5696727" y="4300499"/>
            <a:ext cx="1200708" cy="790600"/>
          </a:xfrm>
          <a:prstGeom prst="bentConnector2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タイトル 1"/>
          <p:cNvSpPr txBox="1">
            <a:spLocks/>
          </p:cNvSpPr>
          <p:nvPr/>
        </p:nvSpPr>
        <p:spPr>
          <a:xfrm>
            <a:off x="981635" y="3934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古い緩和ケアモデル</a:t>
            </a:r>
            <a:endParaRPr lang="ja-JP" altLang="en-US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>
            <a:off x="0" y="1115743"/>
            <a:ext cx="121920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-4362" y="6819881"/>
            <a:ext cx="12196362" cy="2941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23"/>
          <p:cNvSpPr txBox="1"/>
          <p:nvPr/>
        </p:nvSpPr>
        <p:spPr>
          <a:xfrm>
            <a:off x="8616280" y="5320562"/>
            <a:ext cx="32704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700" i="1" dirty="0" err="1">
                <a:latin typeface="HGP創英角ﾎﾟｯﾌﾟ体" pitchFamily="50" charset="-128"/>
                <a:ea typeface="HGP創英角ﾎﾟｯﾌﾟ体" pitchFamily="50" charset="-128"/>
                <a:cs typeface="Segoe UI Black" panose="020B0A02040204020203" pitchFamily="34" charset="0"/>
              </a:rPr>
              <a:t>Kamal</a:t>
            </a:r>
            <a:r>
              <a:rPr lang="ja-JP" altLang="en-US" sz="1700" i="1" dirty="0">
                <a:latin typeface="HGP創英角ﾎﾟｯﾌﾟ体" pitchFamily="50" charset="-128"/>
                <a:ea typeface="HGP創英角ﾎﾟｯﾌﾟ体" pitchFamily="50" charset="-128"/>
                <a:cs typeface="Segoe UI Black" panose="020B0A02040204020203" pitchFamily="34" charset="0"/>
              </a:rPr>
              <a:t>　</a:t>
            </a:r>
            <a:r>
              <a:rPr lang="en-US" altLang="ja-JP" sz="1700" i="1" dirty="0">
                <a:latin typeface="HGP創英角ﾎﾟｯﾌﾟ体" pitchFamily="50" charset="-128"/>
                <a:ea typeface="HGP創英角ﾎﾟｯﾌﾟ体" pitchFamily="50" charset="-128"/>
                <a:cs typeface="Segoe UI Black" panose="020B0A02040204020203" pitchFamily="34" charset="0"/>
              </a:rPr>
              <a:t>AH, et al.</a:t>
            </a:r>
          </a:p>
          <a:p>
            <a:r>
              <a:rPr lang="en-US" altLang="ja-JP" sz="1700" i="1" dirty="0">
                <a:latin typeface="HGP創英角ﾎﾟｯﾌﾟ体" pitchFamily="50" charset="-128"/>
                <a:ea typeface="HGP創英角ﾎﾟｯﾌﾟ体" pitchFamily="50" charset="-128"/>
                <a:cs typeface="Segoe UI Black" panose="020B0A02040204020203" pitchFamily="34" charset="0"/>
              </a:rPr>
              <a:t> J </a:t>
            </a:r>
            <a:r>
              <a:rPr lang="en-US" altLang="ja-JP" sz="1700" i="1" dirty="0" err="1">
                <a:latin typeface="HGP創英角ﾎﾟｯﾌﾟ体" pitchFamily="50" charset="-128"/>
                <a:ea typeface="HGP創英角ﾎﾟｯﾌﾟ体" pitchFamily="50" charset="-128"/>
                <a:cs typeface="Segoe UI Black" panose="020B0A02040204020203" pitchFamily="34" charset="0"/>
              </a:rPr>
              <a:t>PainSymptom</a:t>
            </a:r>
            <a:r>
              <a:rPr lang="en-US" altLang="ja-JP" sz="1700" i="1" dirty="0">
                <a:latin typeface="HGP創英角ﾎﾟｯﾌﾟ体" pitchFamily="50" charset="-128"/>
                <a:ea typeface="HGP創英角ﾎﾟｯﾌﾟ体" pitchFamily="50" charset="-128"/>
                <a:cs typeface="Segoe UI Black" panose="020B0A02040204020203" pitchFamily="34" charset="0"/>
              </a:rPr>
              <a:t> Manage 2012</a:t>
            </a:r>
            <a:endParaRPr lang="en-US" sz="1700" i="1" dirty="0">
              <a:latin typeface="HGP創英角ﾎﾟｯﾌﾟ体" pitchFamily="50" charset="-128"/>
              <a:ea typeface="HGP創英角ﾎﾟｯﾌﾟ体" pitchFamily="50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15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368</Words>
  <Application>Microsoft Office PowerPoint</Application>
  <PresentationFormat>ワイド画面</PresentationFormat>
  <Paragraphs>109</Paragraphs>
  <Slides>12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0" baseType="lpstr">
      <vt:lpstr>HGP創英角ﾎﾟｯﾌﾟ体</vt:lpstr>
      <vt:lpstr>HG創英角ﾎﾟｯﾌﾟ体</vt:lpstr>
      <vt:lpstr>ＭＳ Ｐゴシック</vt:lpstr>
      <vt:lpstr>Arial</vt:lpstr>
      <vt:lpstr>Calibri</vt:lpstr>
      <vt:lpstr>Calibri Light</vt:lpstr>
      <vt:lpstr>Segoe UI Black</vt:lpstr>
      <vt:lpstr>Office テーマ</vt:lpstr>
      <vt:lpstr> 在宅ケアネットワーク ＆ 地域完結型ケア</vt:lpstr>
      <vt:lpstr>メニュー</vt:lpstr>
      <vt:lpstr>1　在宅ケアネットワーク Home Care Network　(HCN)</vt:lpstr>
      <vt:lpstr>福岡東在宅ケアネットワーク</vt:lpstr>
      <vt:lpstr>PowerPoint プレゼンテーション</vt:lpstr>
      <vt:lpstr>福岡東在宅ケアネットワーク　主な活動</vt:lpstr>
      <vt:lpstr>２-1　在宅医療の役割</vt:lpstr>
      <vt:lpstr>２　在宅医療 (Home-Based Medical Care) の役割</vt:lpstr>
      <vt:lpstr>PowerPoint プレゼンテーション</vt:lpstr>
      <vt:lpstr>PowerPoint プレゼンテーション</vt:lpstr>
      <vt:lpstr>まとめ</vt:lpstr>
      <vt:lpstr>ご清聴ありがとうございました。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多職種在宅ケアネットワーク</dc:title>
  <dc:creator>hiroaocli</dc:creator>
  <cp:lastModifiedBy>hiroaocli</cp:lastModifiedBy>
  <cp:revision>25</cp:revision>
  <dcterms:created xsi:type="dcterms:W3CDTF">2016-12-08T13:48:07Z</dcterms:created>
  <dcterms:modified xsi:type="dcterms:W3CDTF">2016-12-11T07:36:53Z</dcterms:modified>
</cp:coreProperties>
</file>